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5"/>
  </p:notesMasterIdLst>
  <p:handoutMasterIdLst>
    <p:handoutMasterId r:id="rId276"/>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561"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368" r:id="rId106"/>
    <p:sldId id="563"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59" r:id="rId144"/>
    <p:sldId id="460" r:id="rId145"/>
    <p:sldId id="461" r:id="rId146"/>
    <p:sldId id="462" r:id="rId147"/>
    <p:sldId id="463" r:id="rId148"/>
    <p:sldId id="464" r:id="rId149"/>
    <p:sldId id="465" r:id="rId150"/>
    <p:sldId id="466" r:id="rId151"/>
    <p:sldId id="467" r:id="rId152"/>
    <p:sldId id="468" r:id="rId153"/>
    <p:sldId id="469" r:id="rId154"/>
    <p:sldId id="470" r:id="rId155"/>
    <p:sldId id="471" r:id="rId156"/>
    <p:sldId id="472" r:id="rId157"/>
    <p:sldId id="473" r:id="rId158"/>
    <p:sldId id="474" r:id="rId159"/>
    <p:sldId id="475" r:id="rId160"/>
    <p:sldId id="476" r:id="rId161"/>
    <p:sldId id="477" r:id="rId162"/>
    <p:sldId id="478" r:id="rId163"/>
    <p:sldId id="479" r:id="rId164"/>
    <p:sldId id="480" r:id="rId165"/>
    <p:sldId id="481" r:id="rId166"/>
    <p:sldId id="482" r:id="rId167"/>
    <p:sldId id="483" r:id="rId168"/>
    <p:sldId id="484" r:id="rId169"/>
    <p:sldId id="485" r:id="rId170"/>
    <p:sldId id="486" r:id="rId171"/>
    <p:sldId id="487" r:id="rId172"/>
    <p:sldId id="488" r:id="rId173"/>
    <p:sldId id="489" r:id="rId174"/>
    <p:sldId id="490" r:id="rId175"/>
    <p:sldId id="491" r:id="rId176"/>
    <p:sldId id="493" r:id="rId177"/>
    <p:sldId id="494" r:id="rId178"/>
    <p:sldId id="495" r:id="rId179"/>
    <p:sldId id="496" r:id="rId180"/>
    <p:sldId id="497" r:id="rId181"/>
    <p:sldId id="570" r:id="rId182"/>
    <p:sldId id="571" r:id="rId183"/>
    <p:sldId id="572" r:id="rId184"/>
    <p:sldId id="573" r:id="rId185"/>
    <p:sldId id="574" r:id="rId186"/>
    <p:sldId id="575" r:id="rId187"/>
    <p:sldId id="576" r:id="rId188"/>
    <p:sldId id="577" r:id="rId189"/>
    <p:sldId id="578" r:id="rId190"/>
    <p:sldId id="579" r:id="rId191"/>
    <p:sldId id="580" r:id="rId192"/>
    <p:sldId id="581" r:id="rId193"/>
    <p:sldId id="582" r:id="rId194"/>
    <p:sldId id="583" r:id="rId195"/>
    <p:sldId id="584" r:id="rId196"/>
    <p:sldId id="585" r:id="rId197"/>
    <p:sldId id="586" r:id="rId198"/>
    <p:sldId id="588" r:id="rId199"/>
    <p:sldId id="589" r:id="rId200"/>
    <p:sldId id="590" r:id="rId201"/>
    <p:sldId id="591" r:id="rId202"/>
    <p:sldId id="592" r:id="rId203"/>
    <p:sldId id="593" r:id="rId204"/>
    <p:sldId id="594" r:id="rId205"/>
    <p:sldId id="595" r:id="rId206"/>
    <p:sldId id="596" r:id="rId207"/>
    <p:sldId id="597" r:id="rId208"/>
    <p:sldId id="598" r:id="rId209"/>
    <p:sldId id="599" r:id="rId210"/>
    <p:sldId id="600" r:id="rId211"/>
    <p:sldId id="609" r:id="rId212"/>
    <p:sldId id="603" r:id="rId213"/>
    <p:sldId id="601" r:id="rId214"/>
    <p:sldId id="604" r:id="rId215"/>
    <p:sldId id="605" r:id="rId216"/>
    <p:sldId id="606" r:id="rId217"/>
    <p:sldId id="607" r:id="rId218"/>
    <p:sldId id="608" r:id="rId219"/>
    <p:sldId id="498" r:id="rId220"/>
    <p:sldId id="499" r:id="rId221"/>
    <p:sldId id="500" r:id="rId222"/>
    <p:sldId id="501" r:id="rId223"/>
    <p:sldId id="502" r:id="rId224"/>
    <p:sldId id="503"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525" r:id="rId247"/>
    <p:sldId id="526" r:id="rId248"/>
    <p:sldId id="527" r:id="rId249"/>
    <p:sldId id="528" r:id="rId250"/>
    <p:sldId id="529" r:id="rId251"/>
    <p:sldId id="530" r:id="rId252"/>
    <p:sldId id="531" r:id="rId253"/>
    <p:sldId id="532" r:id="rId254"/>
    <p:sldId id="533" r:id="rId255"/>
    <p:sldId id="534" r:id="rId256"/>
    <p:sldId id="535" r:id="rId257"/>
    <p:sldId id="536" r:id="rId258"/>
    <p:sldId id="537" r:id="rId259"/>
    <p:sldId id="538" r:id="rId260"/>
    <p:sldId id="539" r:id="rId261"/>
    <p:sldId id="540" r:id="rId262"/>
    <p:sldId id="541" r:id="rId263"/>
    <p:sldId id="542" r:id="rId264"/>
    <p:sldId id="543" r:id="rId265"/>
    <p:sldId id="544" r:id="rId266"/>
    <p:sldId id="545" r:id="rId267"/>
    <p:sldId id="546" r:id="rId268"/>
    <p:sldId id="547" r:id="rId269"/>
    <p:sldId id="556" r:id="rId270"/>
    <p:sldId id="557" r:id="rId271"/>
    <p:sldId id="558" r:id="rId272"/>
    <p:sldId id="559" r:id="rId273"/>
    <p:sldId id="560" r:id="rId274"/>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3" d="2"/>
        <a:sy n="3" d="2"/>
      </p:scale>
      <p:origin x="0" y="0"/>
    </p:cViewPr>
  </p:notesTextViewPr>
  <p:sorterViewPr>
    <p:cViewPr varScale="1">
      <p:scale>
        <a:sx n="100" d="100"/>
        <a:sy n="100" d="100"/>
      </p:scale>
      <p:origin x="0" y="-2615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tableStyles" Target="tableStyle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notesMaster" Target="notesMasters/notesMaster1.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handoutMaster" Target="handoutMasters/handoutMaster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presProps" Target="pres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viewProps" Target="viewProps.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836351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729748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78721936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2253229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97002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268107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026013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7396347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52328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88642024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048041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27369022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461767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287967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7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p>
          <a:p>
            <a:pPr lvl="0"/>
            <a:r>
              <a:rPr lang="fr-FR" dirty="0" smtClean="0"/>
              <a:t>… MAIS peut être pas encore consommés par l’application et la </a:t>
            </a:r>
            <a:r>
              <a:rPr lang="fr-FR" dirty="0" err="1" smtClean="0"/>
              <a:t>méthode</a:t>
            </a:r>
            <a:r>
              <a:rPr lang="fr-FR" i="1" dirty="0" err="1" smtClean="0"/>
              <a:t>Consume</a:t>
            </a:r>
            <a:r>
              <a:rPr lang="fr-FR" i="1" dirty="0" smtClean="0"/>
              <a:t>()</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Ils 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a:solidFill>
                  <a:srgbClr val="002060"/>
                </a:solidFill>
                <a:latin typeface="Courier new" pitchFamily="49"/>
              </a:rPr>
              <a:t>Committing</a:t>
            </a:r>
            <a:r>
              <a:rPr lang="fr-FR" sz="1800" b="1" dirty="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(Java)</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a:latin typeface="Courier new" pitchFamily="49"/>
              </a:rPr>
              <a:t>List&lt;PartitionInfo&gt; partitionInfos = null;</a:t>
            </a:r>
          </a:p>
          <a:p>
            <a:pPr lvl="0">
              <a:lnSpc>
                <a:spcPct val="100000"/>
              </a:lnSpc>
              <a:spcAft>
                <a:spcPts val="283"/>
              </a:spcAft>
            </a:pPr>
            <a:r>
              <a:rPr lang="fr-FR">
                <a:latin typeface="Courier new" pitchFamily="49"/>
              </a:rPr>
              <a:t>partitionInfos = consumer.partitionsFor("topic");</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if (partitionInfos != null) {</a:t>
            </a:r>
          </a:p>
          <a:p>
            <a:pPr lvl="0">
              <a:lnSpc>
                <a:spcPct val="100000"/>
              </a:lnSpc>
              <a:spcAft>
                <a:spcPts val="283"/>
              </a:spcAft>
            </a:pPr>
            <a:r>
              <a:rPr lang="fr-FR">
                <a:latin typeface="Courier new" pitchFamily="49"/>
              </a:rPr>
              <a:t>  for (PartitionInfo partition : partitionInfos)</a:t>
            </a:r>
          </a:p>
          <a:p>
            <a:pPr lvl="0">
              <a:lnSpc>
                <a:spcPct val="100000"/>
              </a:lnSpc>
              <a:spcAft>
                <a:spcPts val="283"/>
              </a:spcAft>
            </a:pPr>
            <a:r>
              <a:rPr lang="fr-FR">
                <a:latin typeface="Courier new" pitchFamily="49"/>
              </a:rPr>
              <a:t>   partitions.add(new TopicPartition(partition.topic(),partition.partition()));</a:t>
            </a:r>
          </a:p>
          <a:p>
            <a:pPr lvl="0">
              <a:lnSpc>
                <a:spcPct val="100000"/>
              </a:lnSpc>
              <a:spcAft>
                <a:spcPts val="283"/>
              </a:spcAft>
            </a:pPr>
            <a:endParaRPr lang="fr-FR">
              <a:latin typeface="Courier new" pitchFamily="49"/>
            </a:endParaRPr>
          </a:p>
          <a:p>
            <a:pPr lvl="0">
              <a:lnSpc>
                <a:spcPct val="100000"/>
              </a:lnSpc>
              <a:spcAft>
                <a:spcPts val="283"/>
              </a:spcAft>
            </a:pPr>
            <a:r>
              <a:rPr lang="fr-FR" b="1">
                <a:solidFill>
                  <a:srgbClr val="0D1F63"/>
                </a:solidFill>
                <a:latin typeface="Courier new" pitchFamily="49"/>
              </a:rPr>
              <a:t>  consumer.assign(partitions);</a:t>
            </a:r>
          </a:p>
          <a:p>
            <a:pPr lvl="0">
              <a:lnSpc>
                <a:spcPct val="100000"/>
              </a:lnSpc>
              <a:spcAft>
                <a:spcPts val="283"/>
              </a:spcAft>
            </a:pPr>
            <a:r>
              <a:rPr lang="fr-FR">
                <a:latin typeface="Courier new" pitchFamily="49"/>
              </a:rPr>
              <a:t>  while (true) {</a:t>
            </a:r>
          </a:p>
          <a:p>
            <a:pPr lvl="0">
              <a:lnSpc>
                <a:spcPct val="100000"/>
              </a:lnSpc>
              <a:spcAft>
                <a:spcPts val="283"/>
              </a:spcAft>
            </a:pPr>
            <a:r>
              <a:rPr lang="fr-FR">
                <a:latin typeface="Courier new" pitchFamily="49"/>
              </a:rPr>
              <a:t>    ConsumerRecords&lt;String, String&gt; records = consumer.poll(1000);</a:t>
            </a:r>
          </a:p>
          <a:p>
            <a:pPr lvl="0">
              <a:lnSpc>
                <a:spcPct val="100000"/>
              </a:lnSpc>
              <a:spcAft>
                <a:spcPts val="283"/>
              </a:spcAft>
            </a:pPr>
            <a:r>
              <a:rPr lang="fr-FR">
                <a:latin typeface="Courier new" pitchFamily="49"/>
              </a:rPr>
              <a:t>    for (ConsumerRecord&lt;String, String&gt; record: records) {</a:t>
            </a:r>
          </a:p>
          <a:p>
            <a:pPr lvl="0">
              <a:lnSpc>
                <a:spcPct val="100000"/>
              </a:lnSpc>
              <a:spcAft>
                <a:spcPts val="283"/>
              </a:spcAft>
            </a:pPr>
            <a:r>
              <a:rPr lang="fr-FR">
                <a:latin typeface="Courier new" pitchFamily="49"/>
              </a:rPr>
              <a:t>      log.info("topic = %s, partition = %s, offset = %d,</a:t>
            </a:r>
            <a:br>
              <a:rPr lang="fr-FR">
                <a:latin typeface="Courier new" pitchFamily="49"/>
              </a:rPr>
            </a:br>
            <a:r>
              <a:rPr lang="fr-FR">
                <a:latin typeface="Courier new" pitchFamily="49"/>
              </a:rPr>
              <a:t>       customer = %s, country = %s\n",</a:t>
            </a:r>
            <a:br>
              <a:rPr lang="fr-FR">
                <a:latin typeface="Courier new" pitchFamily="49"/>
              </a:rPr>
            </a:br>
            <a:r>
              <a:rPr lang="fr-FR">
                <a:latin typeface="Courier new" pitchFamily="49"/>
              </a:rPr>
              <a:t>       record.topic(), record.partition(), record.offset(),</a:t>
            </a:r>
          </a:p>
          <a:p>
            <a:pPr lvl="0">
              <a:lnSpc>
                <a:spcPct val="100000"/>
              </a:lnSpc>
              <a:spcAft>
                <a:spcPts val="283"/>
              </a:spcAft>
            </a:pPr>
            <a:r>
              <a:rPr lang="fr-FR">
                <a:latin typeface="Courier new" pitchFamily="49"/>
              </a:rPr>
              <a:t>         record.key(), record.value());</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consumer.commitSync();</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92500" lnSpcReduction="20000"/>
          </a:bodyPr>
          <a:lstStyle/>
          <a:p>
            <a:pPr lvl="0"/>
            <a:r>
              <a:rPr lang="fr-FR"/>
              <a:t>Lors d’évolution des applications, le format des messages est susceptible de changer.</a:t>
            </a:r>
          </a:p>
          <a:p>
            <a:pPr lvl="0"/>
            <a:r>
              <a:rPr lang="fr-FR"/>
              <a:t>=&gt; Afin de s’assurer que ses évolutions ne génèrent pas de problème chez les consommateurs, il est nécessaire d’utiliser un gestionnaire de schéma capable de détecter les problèmes de compatibilité.</a:t>
            </a:r>
          </a:p>
          <a:p>
            <a:pPr lvl="0"/>
            <a:r>
              <a:rPr lang="fr-FR"/>
              <a:t>C’est le rôle de </a:t>
            </a:r>
            <a:r>
              <a:rPr lang="fr-FR" b="1" i="1">
                <a:solidFill>
                  <a:srgbClr val="000099"/>
                </a:solidFill>
              </a:rPr>
              <a:t>Schema Confluent Registry</a:t>
            </a:r>
            <a:r>
              <a:rPr lang="fr-FR"/>
              <a:t> qui supporte les formats de sérialisation JSON, Avro et ProtoBuf</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a:t>{</a:t>
            </a:r>
          </a:p>
          <a:p>
            <a:pPr lvl="0">
              <a:lnSpc>
                <a:spcPct val="100000"/>
              </a:lnSpc>
              <a:spcAft>
                <a:spcPts val="283"/>
              </a:spcAft>
            </a:pPr>
            <a:r>
              <a:rPr lang="fr-FR" sz="4000"/>
              <a:t>    "type": "record",</a:t>
            </a:r>
          </a:p>
          <a:p>
            <a:pPr lvl="0">
              <a:lnSpc>
                <a:spcPct val="100000"/>
              </a:lnSpc>
              <a:spcAft>
                <a:spcPts val="283"/>
              </a:spcAft>
            </a:pPr>
            <a:r>
              <a:rPr lang="fr-FR" sz="4000"/>
              <a:t>    "name": "Courier",</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"id",</a:t>
            </a:r>
          </a:p>
          <a:p>
            <a:pPr lvl="0">
              <a:lnSpc>
                <a:spcPct val="100000"/>
              </a:lnSpc>
              <a:spcAft>
                <a:spcPts val="283"/>
              </a:spcAft>
            </a:pPr>
            <a:r>
              <a:rPr lang="fr-FR" sz="4000"/>
              <a:t>        "type": "int" },</a:t>
            </a:r>
          </a:p>
          <a:p>
            <a:pPr lvl="0">
              <a:lnSpc>
                <a:spcPct val="100000"/>
              </a:lnSpc>
              <a:spcAft>
                <a:spcPts val="283"/>
              </a:spcAft>
            </a:pPr>
            <a:r>
              <a:rPr lang="fr-FR" sz="4000"/>
              <a:t>    {</a:t>
            </a:r>
          </a:p>
          <a:p>
            <a:pPr lvl="0">
              <a:lnSpc>
                <a:spcPct val="100000"/>
              </a:lnSpc>
              <a:spcAft>
                <a:spcPts val="283"/>
              </a:spcAft>
            </a:pPr>
            <a:r>
              <a:rPr lang="fr-FR" sz="4000"/>
              <a:t>        "name": "firstName",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"lastName",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"position",</a:t>
            </a:r>
          </a:p>
          <a:p>
            <a:pPr lvl="0">
              <a:lnSpc>
                <a:spcPct val="100000"/>
              </a:lnSpc>
              <a:spcAft>
                <a:spcPts val="283"/>
              </a:spcAft>
            </a:pPr>
            <a:r>
              <a:rPr lang="fr-FR" sz="4000"/>
              <a:t>    	"type": [</a:t>
            </a:r>
          </a:p>
          <a:p>
            <a:pPr lvl="0">
              <a:lnSpc>
                <a:spcPct val="100000"/>
              </a:lnSpc>
              <a:spcAft>
                <a:spcPts val="283"/>
              </a:spcAft>
            </a:pPr>
            <a:r>
              <a:rPr lang="fr-FR" sz="4000"/>
              <a:t>    		{</a:t>
            </a:r>
          </a:p>
          <a:p>
            <a:pPr lvl="0">
              <a:lnSpc>
                <a:spcPct val="100000"/>
              </a:lnSpc>
              <a:spcAft>
                <a:spcPts val="283"/>
              </a:spcAft>
            </a:pPr>
            <a:r>
              <a:rPr lang="fr-FR" sz="4000"/>
              <a:t>    			  "type":	"record",</a:t>
            </a:r>
          </a:p>
          <a:p>
            <a:pPr lvl="0">
              <a:lnSpc>
                <a:spcPct val="100000"/>
              </a:lnSpc>
              <a:spcAft>
                <a:spcPts val="283"/>
              </a:spcAft>
            </a:pPr>
            <a:r>
              <a:rPr lang="fr-FR" sz="4000"/>
              <a:t>    		  "name": "Position",</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"latitude",</a:t>
            </a:r>
          </a:p>
          <a:p>
            <a:pPr lvl="0">
              <a:lnSpc>
                <a:spcPct val="100000"/>
              </a:lnSpc>
              <a:spcAft>
                <a:spcPts val="283"/>
              </a:spcAft>
            </a:pPr>
            <a:r>
              <a:rPr lang="fr-FR" sz="4000"/>
              <a:t>    			    "type":	"double" 		},</a:t>
            </a:r>
          </a:p>
          <a:p>
            <a:pPr lvl="0">
              <a:lnSpc>
                <a:spcPct val="100000"/>
              </a:lnSpc>
              <a:spcAft>
                <a:spcPts val="283"/>
              </a:spcAft>
            </a:pPr>
            <a:r>
              <a:rPr lang="fr-FR" sz="4000"/>
              <a:t>    		  {</a:t>
            </a:r>
          </a:p>
          <a:p>
            <a:pPr lvl="0">
              <a:lnSpc>
                <a:spcPct val="100000"/>
              </a:lnSpc>
              <a:spcAft>
                <a:spcPts val="283"/>
              </a:spcAft>
            </a:pPr>
            <a:r>
              <a:rPr lang="fr-FR" sz="4000"/>
              <a:t>    			    "name": "longitude",</a:t>
            </a:r>
          </a:p>
          <a:p>
            <a:pPr lvl="0">
              <a:lnSpc>
                <a:spcPct val="100000"/>
              </a:lnSpc>
              <a:spcAft>
                <a:spcPts val="283"/>
              </a:spcAft>
            </a:pPr>
            <a:r>
              <a:rPr lang="fr-FR" sz="4000"/>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a:solidFill>
                  <a:srgbClr val="000099"/>
                </a:solidFill>
              </a:rPr>
              <a:t>Confluent Schema Registry</a:t>
            </a:r>
            <a:r>
              <a:rPr lang="fr-FR"/>
              <a:t> offre une API Rest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Permettant de stocker des Schema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De détecter les incompatibilités entre schémas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Si le schéma est incompatible, le producteur est empêché de produire vers le topic</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nouveau format de message devra être publié vers un autre topic</a:t>
            </a:r>
          </a:p>
          <a:p>
            <a:pPr lvl="0"/>
            <a:r>
              <a:rPr lang="fr-FR"/>
              <a:t>Les sérialiseurs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smtClean="0"/>
              <a:t>Le consommateur doit utiliser </a:t>
            </a:r>
            <a:r>
              <a:rPr lang="fr-FR" dirty="0" err="1" smtClean="0"/>
              <a:t>AvroDeserializer</a:t>
            </a:r>
            <a:r>
              <a:rPr lang="fr-FR" dirty="0" smtClean="0"/>
              <a:t> dont le constructeur prend le client du </a:t>
            </a:r>
            <a:r>
              <a:rPr lang="fr-FR" dirty="0" err="1" smtClean="0"/>
              <a:t>SchemaRegistry</a:t>
            </a:r>
            <a:r>
              <a:rPr lang="fr-FR" dirty="0" smtClean="0"/>
              <a:t> </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a:solidFill>
                  <a:srgbClr val="002060"/>
                </a:solidFill>
                <a:latin typeface="Courier New" panose="02070309020205020404" pitchFamily="49" charset="0"/>
                <a:cs typeface="Courier New" panose="02070309020205020404" pitchFamily="49" charset="0"/>
              </a:rPr>
              <a:t>schemaRegistry</a:t>
            </a:r>
            <a:r>
              <a:rPr lang="fr-FR" sz="1700" b="1" dirty="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dirty="0" err="1">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lnSpcReduction="10000"/>
          </a:bodyPr>
          <a:lstStyle/>
          <a:p>
            <a:pPr lvl="0"/>
            <a:r>
              <a:rPr lang="fr-FR" dirty="0"/>
              <a:t>Kafka est souvent utilisé pour permettre des communications asynchrones entre les services d’une architecture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et réponse asynchrones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Indispensable pour certains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(Java) :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a:latin typeface="Courier New" pitchFamily="49"/>
              </a:rPr>
              <a:t>public class ListingConfigs {</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  public static void main(String[] args) throws ExecutionException, InterruptedException {</a:t>
            </a:r>
          </a:p>
          <a:p>
            <a:pPr lvl="0">
              <a:lnSpc>
                <a:spcPct val="100000"/>
              </a:lnSpc>
              <a:spcAft>
                <a:spcPts val="283"/>
              </a:spcAft>
            </a:pPr>
            <a:r>
              <a:rPr lang="fr-FR">
                <a:latin typeface="Courier New" pitchFamily="49"/>
              </a:rPr>
              <a:t>      Properties config = new Properties();</a:t>
            </a:r>
          </a:p>
          <a:p>
            <a:pPr lvl="0">
              <a:lnSpc>
                <a:spcPct val="100000"/>
              </a:lnSpc>
              <a:spcAft>
                <a:spcPts val="283"/>
              </a:spcAft>
            </a:pPr>
            <a:r>
              <a:rPr lang="fr-FR">
                <a:latin typeface="Courier New" pitchFamily="49"/>
              </a:rPr>
              <a:t>      config.put(AdminClientConfig.BOOTSTRAP_SERVERS_CONFIG, "localhost:9092");</a:t>
            </a:r>
          </a:p>
          <a:p>
            <a:pPr lvl="0">
              <a:lnSpc>
                <a:spcPct val="100000"/>
              </a:lnSpc>
              <a:spcAft>
                <a:spcPts val="283"/>
              </a:spcAft>
            </a:pPr>
            <a:r>
              <a:rPr lang="fr-FR">
                <a:latin typeface="Courier New" pitchFamily="49"/>
              </a:rPr>
              <a:t>      </a:t>
            </a:r>
            <a:r>
              <a:rPr lang="fr-FR" b="1">
                <a:solidFill>
                  <a:srgbClr val="0D1F63"/>
                </a:solidFill>
                <a:latin typeface="Courier New" pitchFamily="49"/>
              </a:rPr>
              <a:t>AdminClient admin = AdminClient.create(config);</a:t>
            </a:r>
          </a:p>
          <a:p>
            <a:pPr lvl="0">
              <a:lnSpc>
                <a:spcPct val="100000"/>
              </a:lnSpc>
              <a:spcAft>
                <a:spcPts val="283"/>
              </a:spcAft>
            </a:pPr>
            <a:r>
              <a:rPr lang="fr-FR">
                <a:latin typeface="Courier New" pitchFamily="49"/>
              </a:rPr>
              <a:t>      for (Node node : admin.describeCluster().nodes().get()) {</a:t>
            </a:r>
          </a:p>
          <a:p>
            <a:pPr lvl="0">
              <a:lnSpc>
                <a:spcPct val="100000"/>
              </a:lnSpc>
              <a:spcAft>
                <a:spcPts val="283"/>
              </a:spcAft>
            </a:pPr>
            <a:r>
              <a:rPr lang="fr-FR">
                <a:latin typeface="Courier New" pitchFamily="49"/>
              </a:rPr>
              <a:t>        System.out.println("-- node: " + node.id() + " --");</a:t>
            </a:r>
          </a:p>
          <a:p>
            <a:pPr lvl="0">
              <a:lnSpc>
                <a:spcPct val="100000"/>
              </a:lnSpc>
              <a:spcAft>
                <a:spcPts val="283"/>
              </a:spcAft>
            </a:pPr>
            <a:r>
              <a:rPr lang="fr-FR">
                <a:latin typeface="Courier New" pitchFamily="49"/>
              </a:rPr>
              <a:t>        ConfigResource cr = new ConfigResource(ConfigResource.Type.BROKER, "0");</a:t>
            </a:r>
          </a:p>
          <a:p>
            <a:pPr lvl="0">
              <a:lnSpc>
                <a:spcPct val="100000"/>
              </a:lnSpc>
              <a:spcAft>
                <a:spcPts val="283"/>
              </a:spcAft>
            </a:pPr>
            <a:r>
              <a:rPr lang="fr-FR">
                <a:latin typeface="Courier New" pitchFamily="49"/>
              </a:rPr>
              <a:t>        DescribeConfigsResult dcr = admin.describeConfigs(Collections.singleton(cr));</a:t>
            </a:r>
          </a:p>
          <a:p>
            <a:pPr lvl="0">
              <a:lnSpc>
                <a:spcPct val="100000"/>
              </a:lnSpc>
              <a:spcAft>
                <a:spcPts val="283"/>
              </a:spcAft>
            </a:pPr>
            <a:r>
              <a:rPr lang="fr-FR">
                <a:latin typeface="Courier New" pitchFamily="49"/>
              </a:rPr>
              <a:t>        dcr.all().get().forEach((k, c) -&gt; {</a:t>
            </a:r>
          </a:p>
          <a:p>
            <a:pPr lvl="0">
              <a:lnSpc>
                <a:spcPct val="100000"/>
              </a:lnSpc>
              <a:spcAft>
                <a:spcPts val="283"/>
              </a:spcAft>
            </a:pPr>
            <a:r>
              <a:rPr lang="fr-FR">
                <a:latin typeface="Courier New" pitchFamily="49"/>
              </a:rPr>
              <a:t>              c.entries()</a:t>
            </a:r>
          </a:p>
          <a:p>
            <a:pPr lvl="0">
              <a:lnSpc>
                <a:spcPct val="100000"/>
              </a:lnSpc>
              <a:spcAft>
                <a:spcPts val="283"/>
              </a:spcAft>
            </a:pPr>
            <a:r>
              <a:rPr lang="fr-FR">
                <a:latin typeface="Courier New" pitchFamily="49"/>
              </a:rPr>
              <a:t>               .forEach(configEntry -&gt; {</a:t>
            </a:r>
            <a:br>
              <a:rPr lang="fr-FR">
                <a:latin typeface="Courier New" pitchFamily="49"/>
              </a:rPr>
            </a:br>
            <a:r>
              <a:rPr lang="fr-FR">
                <a:latin typeface="Courier New" pitchFamily="49"/>
              </a:rPr>
              <a:t>System.out.println(configEntry.name() + "= " + configEntry.value());</a:t>
            </a:r>
            <a:br>
              <a:rPr lang="fr-FR">
                <a:latin typeface="Courier New" pitchFamily="49"/>
              </a:rPr>
            </a:br>
            <a:r>
              <a:rPr lang="fr-FR">
                <a:latin typeface="Courier New" pitchFamily="49"/>
              </a:rPr>
              <a:t>});</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397960"/>
            <a:ext cx="8459640" cy="2719440"/>
          </a:xfrm>
        </p:spPr>
        <p:txBody>
          <a:bodyPr vert="horz">
            <a:normAutofit fontScale="92500" lnSpcReduction="20000"/>
          </a:bodyPr>
          <a:lstStyle/>
          <a:p>
            <a:pPr lvl="0"/>
            <a:r>
              <a:rPr lang="fr-FR" dirty="0"/>
              <a:t>Lorsque un consommateur produit vers un autre topic, on peut utiliser les transactions afin d’écrire </a:t>
            </a:r>
            <a:r>
              <a:rPr lang="fr-FR" dirty="0" smtClean="0"/>
              <a:t>l’offset dans </a:t>
            </a:r>
            <a:r>
              <a:rPr lang="fr-FR" dirty="0"/>
              <a:t>la même transaction que </a:t>
            </a:r>
            <a:r>
              <a:rPr lang="fr-FR" dirty="0" smtClean="0"/>
              <a:t>les messages </a:t>
            </a:r>
            <a:r>
              <a:rPr lang="fr-FR" dirty="0"/>
              <a:t>topic de sortie</a:t>
            </a:r>
          </a:p>
          <a:p>
            <a:pPr lvl="1"/>
            <a:r>
              <a:rPr lang="fr-FR" dirty="0"/>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5" name="Forme libre 4"/>
          <p:cNvSpPr/>
          <p:nvPr/>
        </p:nvSpPr>
        <p:spPr>
          <a:xfrm>
            <a:off x="273538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686963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398315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Processor</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343054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591671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564776"/>
            <a:ext cx="8459640" cy="1574344"/>
          </a:xfrm>
        </p:spPr>
        <p:txBody>
          <a:bodyPr vert="horz"/>
          <a:lstStyle/>
          <a:p>
            <a:pPr lvl="0"/>
            <a:r>
              <a:rPr lang="fr-FR" sz="3200" dirty="0" smtClean="0"/>
              <a:t>Consommateur / Producteur</a:t>
            </a:r>
            <a:br>
              <a:rPr lang="fr-FR" sz="3200" dirty="0" smtClean="0"/>
            </a:br>
            <a:r>
              <a:rPr lang="fr-FR" sz="3200" dirty="0" smtClean="0">
                <a:sym typeface="Wingdings" panose="05000000000000000000" pitchFamily="2" charset="2"/>
              </a:rPr>
              <a:t></a:t>
            </a:r>
            <a:br>
              <a:rPr lang="fr-FR" sz="3200" dirty="0" smtClean="0">
                <a:sym typeface="Wingdings" panose="05000000000000000000" pitchFamily="2" charset="2"/>
              </a:rPr>
            </a:br>
            <a:r>
              <a:rPr lang="fr-FR" sz="3200" dirty="0" err="1" smtClean="0">
                <a:sym typeface="Wingdings" panose="05000000000000000000" pitchFamily="2" charset="2"/>
              </a:rPr>
              <a:t>Streamprocessor</a:t>
            </a:r>
            <a:endParaRPr lang="fr-FR" sz="3200"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producer.SendOffsetsToTransaction</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consumer.Assignment.Select</a:t>
            </a:r>
            <a:r>
              <a:rPr lang="fr-FR" b="1" dirty="0">
                <a:solidFill>
                  <a:srgbClr val="002060"/>
                </a:solidFill>
                <a:latin typeface="Courier New" pitchFamily="49"/>
              </a:rPr>
              <a:t>(a =&gt; new </a:t>
            </a:r>
            <a:r>
              <a:rPr lang="fr-FR" b="1" dirty="0" err="1">
                <a:solidFill>
                  <a:srgbClr val="002060"/>
                </a:solidFill>
                <a:latin typeface="Courier New" pitchFamily="49"/>
              </a:rPr>
              <a:t>TopicPartitionOffset</a:t>
            </a:r>
            <a:r>
              <a:rPr lang="fr-FR" b="1" dirty="0">
                <a:solidFill>
                  <a:srgbClr val="002060"/>
                </a:solidFill>
                <a:latin typeface="Courier New" pitchFamily="49"/>
              </a:rPr>
              <a:t>(a, </a:t>
            </a:r>
            <a:r>
              <a:rPr lang="fr-FR" b="1" dirty="0" err="1">
                <a:solidFill>
                  <a:srgbClr val="002060"/>
                </a:solidFill>
                <a:latin typeface="Courier New" pitchFamily="49"/>
              </a:rPr>
              <a:t>consumer.Position</a:t>
            </a:r>
            <a:r>
              <a:rPr lang="fr-FR" b="1" dirty="0">
                <a:solidFill>
                  <a:srgbClr val="002060"/>
                </a:solidFill>
                <a:latin typeface="Courier New" pitchFamily="49"/>
              </a:rPr>
              <a:t>(a))),</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consumer.ConsumerGroupMetadata</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DefaultTimeout</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producer.CommitTransaction</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Streams</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Streams API </a:t>
            </a:r>
            <a:r>
              <a:rPr lang="fr-FR"/>
              <a:t>est une bibliothèque cliente pour la création d'applications et de micro-services, où les données d'entrée et de sortie sont stockées dans des topics Kafka</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19280" y="4864320"/>
            <a:ext cx="7336440" cy="2572200"/>
          </a:xfrm>
          <a:prstGeom prst="rect">
            <a:avLst/>
          </a:prstGeom>
          <a:noFill/>
          <a:ln>
            <a:noFill/>
          </a:ln>
        </p:spPr>
      </p:pic>
    </p:spTree>
    <p:extLst>
      <p:ext uri="{BB962C8B-B14F-4D97-AF65-F5344CB8AC3E}">
        <p14:creationId xmlns:p14="http://schemas.microsoft.com/office/powerpoint/2010/main" val="391449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Apports de </a:t>
            </a:r>
            <a:r>
              <a:rPr lang="fr-FR" i="1"/>
              <a:t>KafkaStream</a:t>
            </a:r>
          </a:p>
        </p:txBody>
      </p:sp>
      <p:sp>
        <p:nvSpPr>
          <p:cNvPr id="3" name="Espace réservé du texte 2"/>
          <p:cNvSpPr txBox="1">
            <a:spLocks noGrp="1"/>
          </p:cNvSpPr>
          <p:nvPr>
            <p:ph type="body" idx="4294967295"/>
          </p:nvPr>
        </p:nvSpPr>
        <p:spPr/>
        <p:txBody>
          <a:bodyPr vert="horz">
            <a:normAutofit fontScale="77500" lnSpcReduction="20000"/>
          </a:bodyPr>
          <a:lstStyle/>
          <a:p>
            <a:pPr lvl="0">
              <a:buSzPct val="45000"/>
              <a:buFont typeface="StarSymbol"/>
              <a:buChar char="●"/>
            </a:pPr>
            <a:r>
              <a:rPr lang="fr-FR" dirty="0" smtClean="0"/>
              <a:t>Abstractions </a:t>
            </a:r>
            <a:r>
              <a:rPr lang="fr-FR" i="1" dirty="0" err="1"/>
              <a:t>KStream</a:t>
            </a:r>
            <a:r>
              <a:rPr lang="fr-FR" dirty="0"/>
              <a:t> et </a:t>
            </a:r>
            <a:r>
              <a:rPr lang="fr-FR" i="1" dirty="0" err="1"/>
              <a:t>KTable</a:t>
            </a:r>
            <a:r>
              <a:rPr lang="fr-FR" dirty="0"/>
              <a:t> permettant la transformation de flux d’évènements infinis, des jointures et des agrégations</a:t>
            </a:r>
          </a:p>
          <a:p>
            <a:pPr lvl="0">
              <a:buSzPct val="45000"/>
              <a:buFont typeface="StarSymbol"/>
              <a:buChar char="●"/>
            </a:pPr>
            <a:r>
              <a:rPr lang="fr-FR" dirty="0"/>
              <a:t>Peut garantir que chaque évènement soit traité une et une seule fois, même en cas de défaillance</a:t>
            </a:r>
            <a:r>
              <a:rPr lang="fr-FR" dirty="0" smtClean="0"/>
              <a:t>. (Par défaut At Least Once)</a:t>
            </a:r>
            <a:endParaRPr lang="fr-FR" dirty="0"/>
          </a:p>
          <a:p>
            <a:pPr lvl="0">
              <a:buSzPct val="45000"/>
              <a:buFont typeface="StarSymbol"/>
              <a:buChar char="●"/>
            </a:pPr>
            <a:r>
              <a:rPr lang="fr-FR" dirty="0"/>
              <a:t>Temps de latence des traitements en millisecondes</a:t>
            </a:r>
            <a:r>
              <a:rPr lang="fr-FR" dirty="0" smtClean="0"/>
              <a:t>, modèle énormément </a:t>
            </a:r>
            <a:r>
              <a:rPr lang="fr-FR" dirty="0" err="1" smtClean="0"/>
              <a:t>scalable</a:t>
            </a:r>
            <a:endParaRPr lang="fr-FR" dirty="0"/>
          </a:p>
          <a:p>
            <a:pPr lvl="0">
              <a:buSzPct val="45000"/>
              <a:buFont typeface="StarSymbol"/>
              <a:buChar char="●"/>
            </a:pPr>
            <a:r>
              <a:rPr lang="fr-FR" dirty="0" smtClean="0"/>
              <a:t>Un ensemble d’opérateurs </a:t>
            </a:r>
            <a:r>
              <a:rPr lang="fr-FR" dirty="0" err="1" smtClean="0"/>
              <a:t>stateless</a:t>
            </a:r>
            <a:r>
              <a:rPr lang="fr-FR" dirty="0" smtClean="0"/>
              <a:t> ou </a:t>
            </a:r>
            <a:r>
              <a:rPr lang="fr-FR" dirty="0" err="1" smtClean="0"/>
              <a:t>stateful</a:t>
            </a:r>
            <a:r>
              <a:rPr lang="fr-FR" dirty="0" smtClean="0"/>
              <a:t> permettant de filtrer, transformer les messages</a:t>
            </a:r>
          </a:p>
          <a:p>
            <a:pPr lvl="0">
              <a:buSzPct val="45000"/>
              <a:buFont typeface="StarSymbol"/>
              <a:buChar char="●"/>
            </a:pPr>
            <a:r>
              <a:rPr lang="fr-FR" dirty="0" smtClean="0"/>
              <a:t>Supporte </a:t>
            </a:r>
            <a:r>
              <a:rPr lang="fr-FR" dirty="0"/>
              <a:t>des opérations de fenêtrage temporel avec l'arrivée des événements dans le désordre.</a:t>
            </a:r>
          </a:p>
          <a:p>
            <a:pPr lvl="0">
              <a:buSzPct val="45000"/>
              <a:buFont typeface="StarSymbol"/>
              <a:buChar char="●"/>
            </a:pPr>
            <a:endParaRPr lang="fr-FR" dirty="0"/>
          </a:p>
        </p:txBody>
      </p:sp>
    </p:spTree>
    <p:extLst>
      <p:ext uri="{BB962C8B-B14F-4D97-AF65-F5344CB8AC3E}">
        <p14:creationId xmlns:p14="http://schemas.microsoft.com/office/powerpoint/2010/main" val="358647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Définitions</a:t>
            </a:r>
          </a:p>
        </p:txBody>
      </p:sp>
      <p:sp>
        <p:nvSpPr>
          <p:cNvPr id="3" name="Espace réservé du texte 2"/>
          <p:cNvSpPr txBox="1">
            <a:spLocks noGrp="1"/>
          </p:cNvSpPr>
          <p:nvPr>
            <p:ph type="body" idx="4294967295"/>
          </p:nvPr>
        </p:nvSpPr>
        <p:spPr>
          <a:xfrm>
            <a:off x="1091880" y="2273455"/>
            <a:ext cx="8459640" cy="4384800"/>
          </a:xfrm>
        </p:spPr>
        <p:txBody>
          <a:bodyPr vert="horz">
            <a:normAutofit fontScale="92500" lnSpcReduction="20000"/>
          </a:bodyPr>
          <a:lstStyle/>
          <a:p>
            <a:pPr lvl="0"/>
            <a:r>
              <a:rPr lang="fr-FR"/>
              <a:t>Un </a:t>
            </a:r>
            <a:r>
              <a:rPr lang="fr-FR" b="1" i="1">
                <a:solidFill>
                  <a:srgbClr val="182F7C"/>
                </a:solidFill>
              </a:rPr>
              <a:t>KStream</a:t>
            </a:r>
            <a:r>
              <a:rPr lang="fr-FR"/>
              <a:t> est une abstraction représentant un ensemble de données illimité, c’est à dire infini et sans cesse croissant car de nouveaux enregistrements continuent d'arriver</a:t>
            </a:r>
          </a:p>
          <a:p>
            <a:pPr lvl="0"/>
            <a:r>
              <a:rPr lang="fr-FR"/>
              <a:t>D’autres attributs caractérisent ce flux d’événements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sont ordonnés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sont immuables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On peut rejouer un flux d’événements</a:t>
            </a:r>
          </a:p>
          <a:p>
            <a:pPr lvl="0"/>
            <a:endParaRPr lang="fr-FR"/>
          </a:p>
        </p:txBody>
      </p:sp>
    </p:spTree>
    <p:extLst>
      <p:ext uri="{BB962C8B-B14F-4D97-AF65-F5344CB8AC3E}">
        <p14:creationId xmlns:p14="http://schemas.microsoft.com/office/powerpoint/2010/main" val="315153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KafkaStream</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70000" lnSpcReduction="20000"/>
          </a:bodyPr>
          <a:lstStyle/>
          <a:p>
            <a:pPr lvl="0"/>
            <a:r>
              <a:rPr lang="fr-FR" dirty="0"/>
              <a:t>Une application </a:t>
            </a:r>
            <a:r>
              <a:rPr lang="fr-FR" dirty="0" err="1"/>
              <a:t>KafkaStream</a:t>
            </a:r>
            <a:r>
              <a:rPr lang="fr-FR" dirty="0"/>
              <a:t> défini sa logique de traitement à travers une ou plusieurs </a:t>
            </a:r>
            <a:r>
              <a:rPr lang="fr-FR" b="1" dirty="0">
                <a:solidFill>
                  <a:srgbClr val="182F7C"/>
                </a:solidFill>
              </a:rPr>
              <a:t>topologies de processeurs</a:t>
            </a:r>
            <a:r>
              <a:rPr lang="fr-FR" dirty="0"/>
              <a:t>, i.e. un graphe de processeurs de flux connectés</a:t>
            </a:r>
          </a:p>
          <a:p>
            <a:pPr lvl="0"/>
            <a:r>
              <a:rPr lang="fr-FR" dirty="0"/>
              <a:t>Un processeur représente une étape de traitement qui prend en entrée un évènement, le transforme puis produit un ou plusieurs événement</a:t>
            </a:r>
          </a:p>
          <a:p>
            <a:pPr lvl="0"/>
            <a:r>
              <a:rPr lang="fr-FR" dirty="0"/>
              <a:t>Certains processeurs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n’ont pas de connexions entrantes : </a:t>
            </a:r>
            <a:r>
              <a:rPr lang="fr-FR" sz="3200" b="1" i="1" dirty="0">
                <a:solidFill>
                  <a:srgbClr val="0D1F63"/>
                </a:solidFill>
                <a:latin typeface="Tahoma" pitchFamily="34"/>
                <a:cs typeface="Lucida Sans Unicode" pitchFamily="34"/>
              </a:rPr>
              <a:t>Source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d’autres n’ont pas de connexions sortantes : </a:t>
            </a:r>
            <a:r>
              <a:rPr lang="fr-FR" sz="3200" b="1" i="1" dirty="0" err="1">
                <a:solidFill>
                  <a:srgbClr val="0D1F63"/>
                </a:solidFill>
                <a:latin typeface="Tahoma" pitchFamily="34"/>
                <a:cs typeface="Lucida Sans Unicode" pitchFamily="34"/>
              </a:rPr>
              <a:t>Sink</a:t>
            </a:r>
            <a:endParaRPr lang="fr-FR" sz="3200" b="1" i="1" dirty="0">
              <a:solidFill>
                <a:srgbClr val="0D1F63"/>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autres ont des connexions entrantes et sortantes </a:t>
            </a:r>
          </a:p>
          <a:p>
            <a:pPr lvl="0"/>
            <a:r>
              <a:rPr lang="fr-FR" dirty="0"/>
              <a:t>La topologie peut être spécifiée </a:t>
            </a:r>
            <a:r>
              <a:rPr lang="fr-FR" dirty="0" err="1"/>
              <a:t>programmatiquement</a:t>
            </a:r>
            <a:r>
              <a:rPr lang="fr-FR" dirty="0"/>
              <a:t> ou par un </a:t>
            </a:r>
            <a:r>
              <a:rPr lang="fr-FR" dirty="0" smtClean="0"/>
              <a:t>DSL offrant les opérateurs classiques (</a:t>
            </a:r>
            <a:r>
              <a:rPr lang="fr-FR" dirty="0" err="1" smtClean="0"/>
              <a:t>filter</a:t>
            </a:r>
            <a:r>
              <a:rPr lang="fr-FR" dirty="0" smtClean="0"/>
              <a:t>, </a:t>
            </a:r>
            <a:r>
              <a:rPr lang="fr-FR" dirty="0" err="1" smtClean="0"/>
              <a:t>map</a:t>
            </a:r>
            <a:r>
              <a:rPr lang="fr-FR" dirty="0" smtClean="0"/>
              <a:t>, </a:t>
            </a:r>
            <a:r>
              <a:rPr lang="fr-FR" dirty="0" err="1" smtClean="0"/>
              <a:t>join</a:t>
            </a:r>
            <a:r>
              <a:rPr lang="fr-FR" dirty="0" smtClean="0"/>
              <a:t>, …)</a:t>
            </a:r>
            <a:endParaRPr lang="fr-FR" dirty="0"/>
          </a:p>
        </p:txBody>
      </p:sp>
    </p:spTree>
    <p:extLst>
      <p:ext uri="{BB962C8B-B14F-4D97-AF65-F5344CB8AC3E}">
        <p14:creationId xmlns:p14="http://schemas.microsoft.com/office/powerpoint/2010/main" val="673440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Topologie processeurs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8120" cy="5042520"/>
          </a:xfrm>
          <a:prstGeom prst="rect">
            <a:avLst/>
          </a:prstGeom>
          <a:noFill/>
          <a:ln>
            <a:noFill/>
          </a:ln>
        </p:spPr>
      </p:pic>
    </p:spTree>
    <p:extLst>
      <p:ext uri="{BB962C8B-B14F-4D97-AF65-F5344CB8AC3E}">
        <p14:creationId xmlns:p14="http://schemas.microsoft.com/office/powerpoint/2010/main" val="228271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KStream et KTable</a:t>
            </a:r>
          </a:p>
        </p:txBody>
      </p:sp>
      <p:sp>
        <p:nvSpPr>
          <p:cNvPr id="3" name="Espace réservé du texte 2"/>
          <p:cNvSpPr txBox="1">
            <a:spLocks noGrp="1"/>
          </p:cNvSpPr>
          <p:nvPr>
            <p:ph type="body" idx="4294967295"/>
          </p:nvPr>
        </p:nvSpPr>
        <p:spPr>
          <a:xfrm>
            <a:off x="1091880" y="2435502"/>
            <a:ext cx="8459640" cy="2356417"/>
          </a:xfrm>
        </p:spPr>
        <p:txBody>
          <a:bodyPr vert="horz">
            <a:normAutofit fontScale="85000" lnSpcReduction="10000"/>
          </a:bodyPr>
          <a:lstStyle/>
          <a:p>
            <a:pPr lvl="0"/>
            <a:r>
              <a:rPr lang="fr-FR" dirty="0"/>
              <a:t> </a:t>
            </a:r>
            <a:r>
              <a:rPr lang="fr-FR" i="1" dirty="0" err="1"/>
              <a:t>KafkaStream</a:t>
            </a:r>
            <a:r>
              <a:rPr lang="fr-FR" dirty="0"/>
              <a:t> fournit également l’abstraction </a:t>
            </a:r>
            <a:r>
              <a:rPr lang="fr-FR" b="1" i="1" dirty="0" err="1">
                <a:solidFill>
                  <a:srgbClr val="0D1F63"/>
                </a:solidFill>
              </a:rPr>
              <a:t>KTable</a:t>
            </a:r>
            <a:r>
              <a:rPr lang="fr-FR" dirty="0"/>
              <a:t> qui représente un ensemble de fait qui évoluent</a:t>
            </a:r>
            <a:r>
              <a:rPr lang="fr-FR" dirty="0" smtClean="0"/>
              <a:t>.</a:t>
            </a:r>
          </a:p>
          <a:p>
            <a:pPr lvl="0"/>
            <a:r>
              <a:rPr lang="fr-FR" dirty="0" smtClean="0"/>
              <a:t>Cela peut être vu comme une table d’une base de données ou il n’existe qu’une valeur pour une clé donné.</a:t>
            </a:r>
          </a:p>
          <a:p>
            <a:pPr lvl="0"/>
            <a:endParaRPr lang="fr-FR" dirty="0"/>
          </a:p>
          <a:p>
            <a:pPr lvl="0"/>
            <a:endParaRPr lang="fr-FR" dirty="0"/>
          </a:p>
          <a:p>
            <a:pPr lvl="0"/>
            <a:endParaRPr lang="fr-FR" dirty="0"/>
          </a:p>
        </p:txBody>
      </p:sp>
      <p:pic>
        <p:nvPicPr>
          <p:cNvPr id="4098" name="Picture 2" descr="https://kafka.apache.org/38/images/streams-table-duality-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405" y="4791919"/>
            <a:ext cx="26670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4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Dualité </a:t>
            </a:r>
            <a:r>
              <a:rPr lang="fr-FR" dirty="0" err="1" smtClean="0"/>
              <a:t>KStream</a:t>
            </a:r>
            <a:r>
              <a:rPr lang="fr-FR" dirty="0" smtClean="0"/>
              <a:t> / </a:t>
            </a:r>
            <a:r>
              <a:rPr lang="fr-FR" dirty="0" err="1"/>
              <a:t>KTable</a:t>
            </a:r>
            <a:endParaRPr lang="fr-FR" dirty="0"/>
          </a:p>
        </p:txBody>
      </p:sp>
      <p:pic>
        <p:nvPicPr>
          <p:cNvPr id="5124" name="Picture 4" descr="https://kafka.apache.org/38/images/streams-table-duality-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91" y="2372026"/>
            <a:ext cx="5701214" cy="473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0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Corollaires</a:t>
            </a:r>
            <a:endParaRPr lang="fr-FR" dirty="0"/>
          </a:p>
        </p:txBody>
      </p:sp>
      <p:sp>
        <p:nvSpPr>
          <p:cNvPr id="3" name="Espace réservé du texte 2"/>
          <p:cNvSpPr txBox="1">
            <a:spLocks noGrp="1"/>
          </p:cNvSpPr>
          <p:nvPr>
            <p:ph type="body" idx="4294967295"/>
          </p:nvPr>
        </p:nvSpPr>
        <p:spPr>
          <a:xfrm>
            <a:off x="1091880" y="2435502"/>
            <a:ext cx="8459640" cy="4384800"/>
          </a:xfrm>
        </p:spPr>
        <p:txBody>
          <a:bodyPr vert="horz">
            <a:normAutofit fontScale="92500" lnSpcReduction="10000"/>
          </a:bodyPr>
          <a:lstStyle/>
          <a:p>
            <a:pPr lvl="0"/>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peut être transformé en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contenant les événements d’update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peut être construit à partir d’un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Seule </a:t>
            </a:r>
            <a:r>
              <a:rPr lang="fr-FR" sz="3200" dirty="0">
                <a:solidFill>
                  <a:srgbClr val="000000"/>
                </a:solidFill>
                <a:latin typeface="Tahoma" pitchFamily="34"/>
                <a:cs typeface="Lucida Sans Unicode" pitchFamily="34"/>
              </a:rPr>
              <a:t>la dernière valeur ou une agrégation d’une clé  donnée est conservée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peut effectuer des jointures sur 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et produit alors 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enrichi</a:t>
            </a:r>
          </a:p>
          <a:p>
            <a:pPr lvl="0"/>
            <a:endParaRPr lang="fr-FR" dirty="0"/>
          </a:p>
          <a:p>
            <a:pPr lvl="0"/>
            <a:endParaRPr lang="fr-FR" dirty="0"/>
          </a:p>
        </p:txBody>
      </p:sp>
    </p:spTree>
    <p:extLst>
      <p:ext uri="{BB962C8B-B14F-4D97-AF65-F5344CB8AC3E}">
        <p14:creationId xmlns:p14="http://schemas.microsoft.com/office/powerpoint/2010/main" val="363426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KGlobalTable</a:t>
            </a:r>
            <a:endParaRPr lang="fr-FR" dirty="0"/>
          </a:p>
        </p:txBody>
      </p:sp>
      <p:sp>
        <p:nvSpPr>
          <p:cNvPr id="3" name="Espace réservé du texte 2"/>
          <p:cNvSpPr txBox="1">
            <a:spLocks noGrp="1"/>
          </p:cNvSpPr>
          <p:nvPr>
            <p:ph type="body" idx="4294967295"/>
          </p:nvPr>
        </p:nvSpPr>
        <p:spPr>
          <a:xfrm>
            <a:off x="1091880" y="2435502"/>
            <a:ext cx="8459640" cy="4384800"/>
          </a:xfrm>
        </p:spPr>
        <p:txBody>
          <a:bodyPr vert="horz">
            <a:normAutofit/>
          </a:bodyPr>
          <a:lstStyle/>
          <a:p>
            <a:pPr lvl="0"/>
            <a:r>
              <a:rPr lang="fr-FR" b="1" i="1" dirty="0" err="1" smtClean="0">
                <a:solidFill>
                  <a:srgbClr val="002060"/>
                </a:solidFill>
              </a:rPr>
              <a:t>KGlobalTable</a:t>
            </a:r>
            <a:r>
              <a:rPr lang="fr-FR" dirty="0" smtClean="0"/>
              <a:t> représente </a:t>
            </a:r>
            <a:r>
              <a:rPr lang="fr-FR" dirty="0"/>
              <a:t>une table distribuée globale. </a:t>
            </a:r>
            <a:endParaRPr lang="fr-FR" dirty="0" smtClean="0"/>
          </a:p>
          <a:p>
            <a:pPr lvl="0"/>
            <a:r>
              <a:rPr lang="fr-FR" dirty="0" smtClean="0"/>
              <a:t>Contrairement </a:t>
            </a:r>
            <a:r>
              <a:rPr lang="fr-FR" dirty="0"/>
              <a:t>à une </a:t>
            </a:r>
            <a:r>
              <a:rPr lang="fr-FR" dirty="0" err="1"/>
              <a:t>KTable</a:t>
            </a:r>
            <a:r>
              <a:rPr lang="fr-FR" dirty="0"/>
              <a:t>, qui est partitionnée et locale à chaque instance d'une application Kafka </a:t>
            </a:r>
            <a:r>
              <a:rPr lang="fr-FR" dirty="0" err="1"/>
              <a:t>Streams</a:t>
            </a:r>
            <a:r>
              <a:rPr lang="fr-FR" dirty="0"/>
              <a:t>, une </a:t>
            </a:r>
            <a:r>
              <a:rPr lang="fr-FR" dirty="0" err="1"/>
              <a:t>KGlobalTable</a:t>
            </a:r>
            <a:r>
              <a:rPr lang="fr-FR" dirty="0"/>
              <a:t> contient une copie complète des données sur chaque instance de l'application.</a:t>
            </a:r>
          </a:p>
        </p:txBody>
      </p:sp>
    </p:spTree>
    <p:extLst>
      <p:ext uri="{BB962C8B-B14F-4D97-AF65-F5344CB8AC3E}">
        <p14:creationId xmlns:p14="http://schemas.microsoft.com/office/powerpoint/2010/main" val="74791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Agrégation</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Une opération </a:t>
            </a:r>
            <a:r>
              <a:rPr lang="fr-FR" b="1" dirty="0">
                <a:solidFill>
                  <a:srgbClr val="0D1F63"/>
                </a:solidFill>
              </a:rPr>
              <a:t>d'agrégation</a:t>
            </a:r>
            <a:r>
              <a:rPr lang="fr-FR" dirty="0"/>
              <a:t> prend un flux d'entrée ou une table et génère une nouvelle table en combinant plusieurs enregistrements d'entrée en un seul enregistrement de sortie.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Exemples : Somme, moyenne, …</a:t>
            </a:r>
          </a:p>
          <a:p>
            <a:pPr lvl="0"/>
            <a:r>
              <a:rPr lang="fr-FR" dirty="0"/>
              <a:t>Une opération </a:t>
            </a:r>
            <a:r>
              <a:rPr lang="fr-FR" b="1" dirty="0">
                <a:solidFill>
                  <a:srgbClr val="0D1F63"/>
                </a:solidFill>
              </a:rPr>
              <a:t>de jointure </a:t>
            </a:r>
            <a:r>
              <a:rPr lang="fr-FR" dirty="0"/>
              <a:t>prend plusieurs flux d'entrée et fournit un flux de sortie</a:t>
            </a:r>
          </a:p>
          <a:p>
            <a:pPr lvl="0"/>
            <a:r>
              <a:rPr lang="fr-FR" dirty="0"/>
              <a:t>Le </a:t>
            </a:r>
            <a:r>
              <a:rPr lang="fr-FR" b="1" dirty="0">
                <a:solidFill>
                  <a:srgbClr val="182F7C"/>
                </a:solidFill>
              </a:rPr>
              <a:t>fenêtrage</a:t>
            </a:r>
            <a:r>
              <a:rPr lang="fr-FR" dirty="0"/>
              <a:t> permet de contrôler comment regrouper des enregistrements qui ont une même clé pour des opérations d’agrégations ou des jointures.</a:t>
            </a:r>
          </a:p>
        </p:txBody>
      </p:sp>
    </p:spTree>
    <p:extLst>
      <p:ext uri="{BB962C8B-B14F-4D97-AF65-F5344CB8AC3E}">
        <p14:creationId xmlns:p14="http://schemas.microsoft.com/office/powerpoint/2010/main" val="265402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State store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Certaines applications (</a:t>
            </a:r>
            <a:r>
              <a:rPr lang="fr-FR" dirty="0" err="1"/>
              <a:t>stateful</a:t>
            </a:r>
            <a:r>
              <a:rPr lang="fr-FR" dirty="0"/>
              <a:t>) nécessitent de conserver un état pour grouper, joindre, agréger</a:t>
            </a:r>
          </a:p>
          <a:p>
            <a:pPr lvl="0"/>
            <a:r>
              <a:rPr lang="fr-FR" i="1" dirty="0"/>
              <a:t>Kafka </a:t>
            </a:r>
            <a:r>
              <a:rPr lang="fr-FR" i="1" dirty="0" err="1"/>
              <a:t>Streams</a:t>
            </a:r>
            <a:r>
              <a:rPr lang="fr-FR" dirty="0"/>
              <a:t> fournit des </a:t>
            </a:r>
            <a:r>
              <a:rPr lang="fr-FR" b="1" i="1" dirty="0">
                <a:solidFill>
                  <a:srgbClr val="0D1F63"/>
                </a:solidFill>
              </a:rPr>
              <a:t>State stores</a:t>
            </a:r>
            <a:r>
              <a:rPr lang="fr-FR" dirty="0"/>
              <a:t> qui permettent aux applications de </a:t>
            </a:r>
            <a:r>
              <a:rPr lang="fr-FR" dirty="0" smtClean="0"/>
              <a:t>stocker et interroger des états</a:t>
            </a:r>
            <a:endParaRPr lang="fr-FR" dirty="0"/>
          </a:p>
          <a:p>
            <a:pPr lvl="0"/>
            <a:r>
              <a:rPr lang="fr-FR" dirty="0"/>
              <a:t>On peut y définir des </a:t>
            </a:r>
            <a:r>
              <a:rPr lang="fr-FR" i="1" dirty="0"/>
              <a:t>interactive </a:t>
            </a:r>
            <a:r>
              <a:rPr lang="fr-FR" i="1" dirty="0" err="1"/>
              <a:t>queries</a:t>
            </a:r>
            <a:r>
              <a:rPr lang="fr-FR" dirty="0"/>
              <a:t> permettant un accès en lecture à ces données.</a:t>
            </a:r>
          </a:p>
          <a:p>
            <a:pPr lvl="0"/>
            <a:r>
              <a:rPr lang="fr-FR" dirty="0" smtClean="0"/>
              <a:t>Les state store sont implémentés sous forme de topic Kafka avec la stratégie de compactage des logs</a:t>
            </a:r>
            <a:endParaRPr lang="fr-FR" dirty="0"/>
          </a:p>
        </p:txBody>
      </p:sp>
    </p:spTree>
    <p:extLst>
      <p:ext uri="{BB962C8B-B14F-4D97-AF65-F5344CB8AC3E}">
        <p14:creationId xmlns:p14="http://schemas.microsoft.com/office/powerpoint/2010/main" val="302950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Tâches et partitions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t>Kafka </a:t>
            </a:r>
            <a:r>
              <a:rPr lang="fr-FR" dirty="0" err="1"/>
              <a:t>Streams</a:t>
            </a:r>
            <a:r>
              <a:rPr lang="fr-FR" dirty="0"/>
              <a:t> utilise les concepts de </a:t>
            </a:r>
            <a:r>
              <a:rPr lang="fr-FR" dirty="0" smtClean="0"/>
              <a:t>partitions de flux </a:t>
            </a:r>
            <a:r>
              <a:rPr lang="fr-FR" dirty="0"/>
              <a:t>et de tâches </a:t>
            </a:r>
            <a:r>
              <a:rPr lang="fr-FR" dirty="0" smtClean="0"/>
              <a:t>pour implémenter le parallélisme.</a:t>
            </a:r>
          </a:p>
          <a:p>
            <a:pPr lvl="0"/>
            <a:r>
              <a:rPr lang="fr-FR" dirty="0" smtClean="0"/>
              <a:t>Ces concepts sont basés sur les partitions Kafka</a:t>
            </a:r>
            <a:r>
              <a:rPr lang="fr-FR" dirty="0"/>
              <a:t>. </a:t>
            </a:r>
            <a:endParaRPr lang="fr-FR" dirty="0" smtClean="0"/>
          </a:p>
          <a:p>
            <a:pPr lvl="0"/>
            <a:r>
              <a:rPr lang="fr-FR" dirty="0" smtClean="0"/>
              <a:t>Partition de flux :</a:t>
            </a:r>
          </a:p>
          <a:p>
            <a:pPr lvl="1"/>
            <a:r>
              <a:rPr lang="fr-FR" dirty="0"/>
              <a:t>Chaque partition de flux est une séquence totalement ordonnée d'enregistrements de données et correspond à une partition </a:t>
            </a:r>
            <a:r>
              <a:rPr lang="fr-FR" dirty="0" smtClean="0"/>
              <a:t>d’un topic Kafka.</a:t>
            </a:r>
          </a:p>
          <a:p>
            <a:pPr lvl="1"/>
            <a:r>
              <a:rPr lang="fr-FR" dirty="0" smtClean="0"/>
              <a:t>Un </a:t>
            </a:r>
            <a:r>
              <a:rPr lang="fr-FR" dirty="0"/>
              <a:t>enregistrement </a:t>
            </a:r>
            <a:r>
              <a:rPr lang="fr-FR" dirty="0" smtClean="0"/>
              <a:t>dans </a:t>
            </a:r>
            <a:r>
              <a:rPr lang="fr-FR" dirty="0"/>
              <a:t>le flux correspond à un message Kafka </a:t>
            </a:r>
            <a:r>
              <a:rPr lang="fr-FR" dirty="0" smtClean="0"/>
              <a:t>du topic.</a:t>
            </a:r>
          </a:p>
          <a:p>
            <a:pPr lvl="1"/>
            <a:r>
              <a:rPr lang="fr-FR" dirty="0" smtClean="0"/>
              <a:t>Les </a:t>
            </a:r>
            <a:r>
              <a:rPr lang="fr-FR" dirty="0"/>
              <a:t>clés des enregistrements de données déterminent le </a:t>
            </a:r>
            <a:r>
              <a:rPr lang="fr-FR" dirty="0" smtClean="0"/>
              <a:t>partitionnement.</a:t>
            </a:r>
          </a:p>
          <a:p>
            <a:endParaRPr lang="fr-FR" dirty="0" smtClean="0"/>
          </a:p>
          <a:p>
            <a:r>
              <a:rPr lang="fr-FR" dirty="0" smtClean="0"/>
              <a:t>Les tâches permettent la </a:t>
            </a:r>
            <a:r>
              <a:rPr lang="fr-FR" dirty="0" err="1" smtClean="0"/>
              <a:t>scalabilité</a:t>
            </a:r>
            <a:r>
              <a:rPr lang="fr-FR" dirty="0" smtClean="0"/>
              <a:t>. </a:t>
            </a:r>
          </a:p>
          <a:p>
            <a:pPr lvl="1"/>
            <a:r>
              <a:rPr lang="fr-FR" dirty="0"/>
              <a:t>Kafka </a:t>
            </a:r>
            <a:r>
              <a:rPr lang="fr-FR" dirty="0" err="1"/>
              <a:t>Streams</a:t>
            </a:r>
            <a:r>
              <a:rPr lang="fr-FR" dirty="0"/>
              <a:t> crée un nombre fixe de tâches en fonction des partitions du flux </a:t>
            </a:r>
            <a:r>
              <a:rPr lang="fr-FR" dirty="0" smtClean="0"/>
              <a:t>d'entrée</a:t>
            </a:r>
          </a:p>
          <a:p>
            <a:pPr lvl="1"/>
            <a:r>
              <a:rPr lang="fr-FR" dirty="0" smtClean="0"/>
              <a:t>Chaque </a:t>
            </a:r>
            <a:r>
              <a:rPr lang="fr-FR" dirty="0"/>
              <a:t>tâche </a:t>
            </a:r>
            <a:r>
              <a:rPr lang="fr-FR" dirty="0" smtClean="0"/>
              <a:t>est </a:t>
            </a:r>
            <a:r>
              <a:rPr lang="fr-FR" dirty="0"/>
              <a:t>affectée à une liste de </a:t>
            </a:r>
            <a:r>
              <a:rPr lang="fr-FR" dirty="0" smtClean="0"/>
              <a:t>partitions. L'affectation ne </a:t>
            </a:r>
            <a:r>
              <a:rPr lang="fr-FR" dirty="0"/>
              <a:t>change </a:t>
            </a:r>
            <a:r>
              <a:rPr lang="fr-FR" dirty="0" smtClean="0"/>
              <a:t>jamais</a:t>
            </a:r>
          </a:p>
          <a:p>
            <a:pPr lvl="1"/>
            <a:r>
              <a:rPr lang="en-US" dirty="0" smtClean="0"/>
              <a:t>Les taches </a:t>
            </a:r>
            <a:r>
              <a:rPr lang="en-US" dirty="0" err="1" smtClean="0"/>
              <a:t>instancient</a:t>
            </a:r>
            <a:r>
              <a:rPr lang="en-US" dirty="0" smtClean="0"/>
              <a:t> </a:t>
            </a:r>
            <a:r>
              <a:rPr lang="en-US" dirty="0" err="1" smtClean="0"/>
              <a:t>leur</a:t>
            </a:r>
            <a:r>
              <a:rPr lang="en-US" dirty="0" smtClean="0"/>
              <a:t> proper </a:t>
            </a:r>
            <a:r>
              <a:rPr lang="en-US" dirty="0" err="1" smtClean="0"/>
              <a:t>topologie</a:t>
            </a:r>
            <a:r>
              <a:rPr lang="en-US" dirty="0" smtClean="0"/>
              <a:t> de </a:t>
            </a:r>
            <a:r>
              <a:rPr lang="en-US" dirty="0" err="1" smtClean="0"/>
              <a:t>processeurs</a:t>
            </a:r>
            <a:endParaRPr lang="en-US" dirty="0" smtClean="0"/>
          </a:p>
          <a:p>
            <a:pPr lvl="1"/>
            <a:r>
              <a:rPr lang="en-US" dirty="0" err="1" smtClean="0"/>
              <a:t>Elles</a:t>
            </a:r>
            <a:r>
              <a:rPr lang="en-US" dirty="0" smtClean="0"/>
              <a:t> </a:t>
            </a:r>
            <a:r>
              <a:rPr lang="en-US" dirty="0" err="1" smtClean="0"/>
              <a:t>ont</a:t>
            </a:r>
            <a:r>
              <a:rPr lang="en-US" dirty="0" smtClean="0"/>
              <a:t> </a:t>
            </a:r>
            <a:r>
              <a:rPr lang="en-US" dirty="0" err="1" smtClean="0"/>
              <a:t>leur</a:t>
            </a:r>
            <a:r>
              <a:rPr lang="en-US" dirty="0" smtClean="0"/>
              <a:t> </a:t>
            </a:r>
            <a:r>
              <a:rPr lang="en-US" dirty="0" err="1" smtClean="0"/>
              <a:t>propre</a:t>
            </a:r>
            <a:r>
              <a:rPr lang="en-US" dirty="0" smtClean="0"/>
              <a:t> </a:t>
            </a:r>
            <a:r>
              <a:rPr lang="en-US" dirty="0" err="1" smtClean="0"/>
              <a:t>StateStore</a:t>
            </a:r>
            <a:endParaRPr lang="fr-FR" dirty="0"/>
          </a:p>
        </p:txBody>
      </p:sp>
    </p:spTree>
    <p:extLst>
      <p:ext uri="{BB962C8B-B14F-4D97-AF65-F5344CB8AC3E}">
        <p14:creationId xmlns:p14="http://schemas.microsoft.com/office/powerpoint/2010/main" val="145119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et scalabilité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4063414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Modèle de threads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Kafka </a:t>
            </a:r>
            <a:r>
              <a:rPr lang="fr-FR" dirty="0" err="1"/>
              <a:t>Streams</a:t>
            </a:r>
            <a:r>
              <a:rPr lang="fr-FR" dirty="0"/>
              <a:t> permet </a:t>
            </a:r>
            <a:r>
              <a:rPr lang="fr-FR" dirty="0" smtClean="0"/>
              <a:t>de </a:t>
            </a:r>
            <a:r>
              <a:rPr lang="fr-FR" dirty="0"/>
              <a:t>configurer le nombre de threads que la bibliothèque peut utiliser pour paralléliser le traitement au sein d'une instance d'application</a:t>
            </a:r>
            <a:r>
              <a:rPr lang="fr-FR" dirty="0" smtClean="0"/>
              <a:t>.</a:t>
            </a:r>
          </a:p>
          <a:p>
            <a:pPr lvl="0"/>
            <a:r>
              <a:rPr lang="fr-FR" dirty="0" smtClean="0"/>
              <a:t> </a:t>
            </a:r>
            <a:r>
              <a:rPr lang="fr-FR" dirty="0"/>
              <a:t>Chaque thread peut exécuter une ou plusieurs tâches avec leurs topologies de processeur de manière indépendante</a:t>
            </a:r>
            <a:r>
              <a:rPr lang="fr-FR" dirty="0" smtClean="0"/>
              <a:t>.</a:t>
            </a:r>
          </a:p>
          <a:p>
            <a:pPr lvl="0"/>
            <a:r>
              <a:rPr lang="fr-FR" dirty="0" smtClean="0"/>
              <a:t>Le </a:t>
            </a:r>
            <a:r>
              <a:rPr lang="fr-FR" dirty="0" err="1" smtClean="0"/>
              <a:t>scaling</a:t>
            </a:r>
            <a:r>
              <a:rPr lang="fr-FR" dirty="0" smtClean="0"/>
              <a:t> consiste à démarrer </a:t>
            </a:r>
            <a:r>
              <a:rPr lang="fr-FR" dirty="0"/>
              <a:t>des instances supplémentaires de </a:t>
            </a:r>
            <a:r>
              <a:rPr lang="fr-FR" dirty="0" smtClean="0"/>
              <a:t>l’application. Kafka </a:t>
            </a:r>
            <a:r>
              <a:rPr lang="fr-FR" dirty="0" err="1"/>
              <a:t>Streams</a:t>
            </a:r>
            <a:r>
              <a:rPr lang="fr-FR" dirty="0"/>
              <a:t> se charge de distribuer les partitions entre les tâches qui s'exécutent dans les instances de l'application. </a:t>
            </a:r>
            <a:endParaRPr lang="fr-FR" dirty="0" smtClean="0"/>
          </a:p>
          <a:p>
            <a:pPr lvl="0"/>
            <a:r>
              <a:rPr lang="fr-FR" dirty="0" smtClean="0"/>
              <a:t>En démarrant autant </a:t>
            </a:r>
            <a:r>
              <a:rPr lang="fr-FR" dirty="0"/>
              <a:t>de threads de l'application qu'il y a de partitions </a:t>
            </a:r>
            <a:r>
              <a:rPr lang="fr-FR" dirty="0" smtClean="0"/>
              <a:t>dans le topic Kafka </a:t>
            </a:r>
            <a:r>
              <a:rPr lang="fr-FR" dirty="0"/>
              <a:t>en </a:t>
            </a:r>
            <a:r>
              <a:rPr lang="fr-FR" dirty="0" smtClean="0"/>
              <a:t>entrée, on s’assure que  </a:t>
            </a:r>
            <a:r>
              <a:rPr lang="fr-FR" dirty="0"/>
              <a:t>chaque thread (ou plutôt, les tâches qu'il exécute) ait au moins une partition d'entrée à traiter.</a:t>
            </a: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4255648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dirty="0" err="1" smtClean="0"/>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dirty="0" err="1" smtClean="0"/>
              <a:t>StreamBuilder</a:t>
            </a:r>
            <a:endParaRPr lang="en-US" dirty="0" smtClean="0"/>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KafkaStream</a:t>
            </a:r>
            <a:r>
              <a:rPr lang="fr-FR" sz="1200" dirty="0">
                <a:solidFill>
                  <a:srgbClr val="071136"/>
                </a:solidFill>
                <a:latin typeface="Courier New" pitchFamily="49"/>
              </a:rPr>
              <a:t> </a:t>
            </a:r>
            <a:r>
              <a:rPr lang="fr-FR" sz="1200" dirty="0" err="1">
                <a:solidFill>
                  <a:srgbClr val="071136"/>
                </a:solidFill>
                <a:latin typeface="Courier New" pitchFamily="49"/>
              </a:rPr>
              <a:t>stream</a:t>
            </a:r>
            <a:r>
              <a:rPr lang="fr-FR" sz="1200" dirty="0">
                <a:solidFill>
                  <a:srgbClr val="071136"/>
                </a:solidFill>
                <a:latin typeface="Courier New" pitchFamily="49"/>
              </a:rPr>
              <a:t> = new </a:t>
            </a:r>
            <a:r>
              <a:rPr lang="fr-FR" sz="1200" dirty="0" err="1">
                <a:solidFill>
                  <a:srgbClr val="071136"/>
                </a:solidFill>
                <a:latin typeface="Courier New" pitchFamily="49"/>
              </a:rPr>
              <a:t>KafkaStream</a:t>
            </a:r>
            <a:r>
              <a:rPr lang="fr-FR" sz="1200" dirty="0">
                <a:solidFill>
                  <a:srgbClr val="071136"/>
                </a:solidFill>
                <a:latin typeface="Courier New" pitchFamily="49"/>
              </a:rPr>
              <a:t>(t,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620616"/>
            <a:ext cx="8516880" cy="1754326"/>
          </a:xfrm>
        </p:spPr>
        <p:txBody>
          <a:bodyPr vert="horz" wrap="square">
            <a:spAutoFit/>
          </a:bodyPr>
          <a:lstStyle/>
          <a:p>
            <a:pPr lvl="0">
              <a:lnSpc>
                <a:spcPct val="95000"/>
              </a:lnSpc>
            </a:pPr>
            <a:r>
              <a:rPr lang="fr-FR" sz="4000" dirty="0" smtClean="0"/>
              <a:t>Messagerie </a:t>
            </a:r>
            <a:r>
              <a:rPr lang="fr-FR" sz="4000" dirty="0"/>
              <a:t>distribuée avec Apache </a:t>
            </a:r>
            <a:r>
              <a:rPr lang="fr-FR" sz="4000" dirty="0" smtClean="0"/>
              <a:t>Kafka</a:t>
            </a:r>
            <a:br>
              <a:rPr lang="fr-FR" sz="4000" dirty="0" smtClean="0"/>
            </a:br>
            <a:r>
              <a:rPr lang="fr-FR" sz="4000" dirty="0" smtClean="0"/>
              <a:t>C# / .NET</a:t>
            </a:r>
            <a:endParaRPr lang="fr-FR" sz="40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a:t>David THIBAU – 2024</a:t>
            </a:r>
          </a:p>
          <a:p>
            <a:pPr lvl="0" indent="-311040" algn="ctr">
              <a:lnSpc>
                <a:spcPct val="95000"/>
              </a:lnSpc>
              <a:spcAft>
                <a:spcPts val="0"/>
              </a:spcAft>
            </a:pPr>
            <a:endParaRPr lang="fr-FR"/>
          </a:p>
          <a:p>
            <a:pPr lvl="0" indent="-311040" algn="ctr">
              <a:lnSpc>
                <a:spcPct val="95000"/>
              </a:lnSpc>
              <a:spcAft>
                <a:spcPts val="0"/>
              </a:spcAft>
            </a:pPr>
            <a:r>
              <a:rPr lang="fr-FR"/>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processeurs </a:t>
            </a:r>
            <a:r>
              <a:rPr lang="fr-FR" dirty="0" err="1" smtClean="0"/>
              <a:t>stateful</a:t>
            </a:r>
            <a:r>
              <a:rPr lang="fr-FR" dirty="0" smtClean="0"/>
              <a:t> nécessitent un </a:t>
            </a:r>
            <a:r>
              <a:rPr lang="fr-FR" b="1" i="1" dirty="0" err="1" smtClean="0">
                <a:solidFill>
                  <a:srgbClr val="002060"/>
                </a:solidFill>
              </a:rPr>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i="1" dirty="0" err="1" smtClean="0"/>
              <a:t>WindowStore</a:t>
            </a:r>
            <a:endParaRPr lang="fr-FR" i="1" dirty="0" smtClean="0"/>
          </a:p>
          <a:p>
            <a:pPr lvl="0"/>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b="1" i="1" dirty="0" err="1" smtClean="0">
                <a:solidFill>
                  <a:srgbClr val="002060"/>
                </a:solidFill>
              </a:rPr>
              <a:t>GroupBy</a:t>
            </a:r>
            <a:r>
              <a:rPr lang="fr-FR" b="1" i="1" dirty="0" smtClean="0">
                <a:solidFill>
                  <a:srgbClr val="002060"/>
                </a:solidFill>
              </a:rPr>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a:t>
            </a:r>
            <a:r>
              <a:rPr lang="fr-FR" dirty="0" err="1"/>
              <a:t>KafkaStream</a:t>
            </a:r>
            <a:r>
              <a:rPr lang="fr-FR" dirty="0"/>
              <a:t>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a:t>
            </a:r>
            <a:r>
              <a:rPr lang="fr-FR" dirty="0" err="1" smtClean="0"/>
              <a:t>KafkaStream</a:t>
            </a:r>
            <a:r>
              <a:rPr lang="fr-FR" dirty="0" smtClean="0"/>
              <a:t>,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err="1"/>
              <a:t>KafkaStream</a:t>
            </a:r>
            <a:endParaRPr lang="fr-FR" i="1" dirty="0"/>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a:t>
            </a:r>
            <a:r>
              <a:rPr lang="fr-FR" dirty="0" err="1" smtClean="0"/>
              <a:t>KafkaStream</a:t>
            </a:r>
            <a:r>
              <a:rPr lang="fr-FR" dirty="0" smtClean="0"/>
              <a:t>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REST 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nvPr>
        </p:nvGraphicFramePr>
        <p:xfrm>
          <a:off x="576000" y="2261880"/>
          <a:ext cx="9719640" cy="5271120"/>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82404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nvPr>
        </p:nvGraphicFramePr>
        <p:xfrm>
          <a:off x="1091880" y="2873880"/>
          <a:ext cx="8459280" cy="208908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4" name="Tableau 3"/>
          <p:cNvGraphicFramePr>
            <a:graphicFrameLocks noGrp="1"/>
          </p:cNvGraphicFramePr>
          <p:nvPr/>
        </p:nvGraphicFramePr>
        <p:xfrm>
          <a:off x="1092240" y="2874240"/>
          <a:ext cx="4230720" cy="365399"/>
        </p:xfrm>
        <a:graphic>
          <a:graphicData uri="http://schemas.openxmlformats.org/drawingml/2006/table">
            <a:tbl>
              <a:tblPr firstRow="1" bandRow="1"/>
              <a:tblGrid>
                <a:gridCol w="4231080">
                  <a:extLst>
                    <a:ext uri="{9D8B030D-6E8A-4147-A177-3AD203B41FA5}">
                      <a16:colId xmlns:a16="http://schemas.microsoft.com/office/drawing/2014/main" val="731836599"/>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6334669"/>
                  </a:ext>
                </a:extLst>
              </a:tr>
            </a:tbl>
          </a:graphicData>
        </a:graphic>
      </p:graphicFrame>
      <p:graphicFrame>
        <p:nvGraphicFramePr>
          <p:cNvPr id="5" name="Tableau 4"/>
          <p:cNvGraphicFramePr>
            <a:graphicFrameLocks noGrp="1"/>
          </p:cNvGraphicFramePr>
          <p:nvPr/>
        </p:nvGraphicFramePr>
        <p:xfrm>
          <a:off x="1092240" y="2874240"/>
          <a:ext cx="8460720" cy="208908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6" name="Tableau 5"/>
          <p:cNvGraphicFramePr>
            <a:graphicFrameLocks noGrp="1"/>
          </p:cNvGraphicFramePr>
          <p:nvPr/>
        </p:nvGraphicFramePr>
        <p:xfrm>
          <a:off x="1092600" y="5574600"/>
          <a:ext cx="4230720" cy="365399"/>
        </p:xfrm>
        <a:graphic>
          <a:graphicData uri="http://schemas.openxmlformats.org/drawingml/2006/table">
            <a:tbl>
              <a:tblPr firstRow="1" bandRow="1"/>
              <a:tblGrid>
                <a:gridCol w="4231080">
                  <a:extLst>
                    <a:ext uri="{9D8B030D-6E8A-4147-A177-3AD203B41FA5}">
                      <a16:colId xmlns:a16="http://schemas.microsoft.com/office/drawing/2014/main" val="1328927810"/>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212413042"/>
                  </a:ext>
                </a:extLst>
              </a:tr>
            </a:tbl>
          </a:graphicData>
        </a:graphic>
      </p:graphicFrame>
      <p:graphicFrame>
        <p:nvGraphicFramePr>
          <p:cNvPr id="7" name="Tableau 6"/>
          <p:cNvGraphicFramePr>
            <a:graphicFrameLocks noGrp="1"/>
          </p:cNvGraphicFramePr>
          <p:nvPr/>
        </p:nvGraphicFramePr>
        <p:xfrm>
          <a:off x="1092600" y="5574600"/>
          <a:ext cx="8460720" cy="135792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28581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625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durabilité</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via 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il peut consommer 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a:t>Consommatteur vs Partition</a:t>
            </a:r>
            <a:br>
              <a:rPr lang="fr-FR" sz="3600"/>
            </a:br>
            <a:r>
              <a:rPr lang="fr-FR" sz="3600"/>
              <a:t>Rééquilibrage dynamique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a:t>Kafka est exécuté comme un cluster d'un ou plusieurs </a:t>
            </a:r>
            <a:r>
              <a:rPr lang="fr-FR" b="1">
                <a:solidFill>
                  <a:srgbClr val="000099"/>
                </a:solidFill>
              </a:rPr>
              <a:t>serveurs</a:t>
            </a:r>
            <a:r>
              <a:rPr lang="fr-FR"/>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Certains de ces serveurs </a:t>
            </a:r>
            <a:r>
              <a:rPr lang="fr-FR" sz="3200">
                <a:solidFill>
                  <a:srgbClr val="000000"/>
                </a:solidFill>
                <a:latin typeface="Tahoma" pitchFamily="34"/>
                <a:cs typeface="Lucida Sans Unicode" pitchFamily="34"/>
              </a:rPr>
              <a:t>appelés les </a:t>
            </a:r>
            <a:r>
              <a:rPr lang="fr-FR" sz="3200" b="1">
                <a:solidFill>
                  <a:srgbClr val="000099"/>
                </a:solidFill>
                <a:latin typeface="Tahoma" pitchFamily="34"/>
                <a:cs typeface="Lucida Sans Unicode" pitchFamily="34"/>
              </a:rPr>
              <a:t>brokers </a:t>
            </a:r>
            <a:r>
              <a:rPr lang="fr-FR" sz="320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serveur est désigné </a:t>
            </a:r>
            <a:r>
              <a:rPr lang="fr-FR" sz="3200" b="1">
                <a:solidFill>
                  <a:srgbClr val="000099"/>
                </a:solidFill>
                <a:latin typeface="Tahoma" pitchFamily="34"/>
                <a:cs typeface="Lucida Sans Unicode" pitchFamily="34"/>
              </a:rPr>
              <a:t>contrôleur</a:t>
            </a:r>
            <a:r>
              <a:rPr lang="fr-FR" sz="3200" b="1" baseline="30000">
                <a:solidFill>
                  <a:srgbClr val="000099"/>
                </a:solidFill>
                <a:latin typeface="Tahoma" pitchFamily="34"/>
                <a:cs typeface="Lucida Sans Unicode" pitchFamily="34"/>
              </a:rPr>
              <a:t>1</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Son rôle est de prendre des décisions concernant le cluster comme l’affectation de partitions</a:t>
            </a:r>
          </a:p>
          <a:p>
            <a:pPr lvl="0"/>
            <a:endParaRPr lang="fr-FR"/>
          </a:p>
          <a:p>
            <a:pPr lvl="0"/>
            <a:r>
              <a:rPr lang="fr-FR"/>
              <a:t>Avant la version 3.x, un cluster Kafka nécessitait également un ensemble Zookeeper</a:t>
            </a:r>
            <a:r>
              <a:rPr lang="fr-FR" baseline="30000"/>
              <a:t>2</a:t>
            </a:r>
            <a:r>
              <a:rPr lang="fr-FR"/>
              <a:t> permettant de stocker les méta-données nécessaires au 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Premier facteur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niveau de tolérance aux pannes 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Second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de disque requise pour conserver les messages et la quantité de stockage disponible sur chaque </a:t>
            </a:r>
            <a:r>
              <a:rPr lang="fr-FR" sz="3200" i="1">
                <a:solidFill>
                  <a:srgbClr val="000000"/>
                </a:solidFill>
                <a:latin typeface="Tahoma" pitchFamily="34"/>
                <a:cs typeface="Lucida Sans Unicode" pitchFamily="34"/>
              </a:rPr>
              <a:t>broker</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3ème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du cluster à traiter le débit 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 ID</a:t>
            </a:r>
          </a:p>
        </p:txBody>
      </p:sp>
      <p:sp>
        <p:nvSpPr>
          <p:cNvPr id="3" name="Espace réservé du texte 2"/>
          <p:cNvSpPr txBox="1">
            <a:spLocks noGrp="1"/>
          </p:cNvSpPr>
          <p:nvPr>
            <p:ph type="body" idx="4294967295"/>
          </p:nvPr>
        </p:nvSpPr>
        <p:spPr/>
        <p:txBody>
          <a:bodyPr vert="horz"/>
          <a:lstStyle/>
          <a:p>
            <a:pPr lvl="0"/>
            <a:r>
              <a:rPr lang="fr-FR"/>
              <a:t>Chaque cluster a un </a:t>
            </a:r>
            <a:r>
              <a:rPr lang="fr-FR" b="1" i="1">
                <a:solidFill>
                  <a:srgbClr val="000099"/>
                </a:solidFill>
              </a:rPr>
              <a:t>ID</a:t>
            </a:r>
            <a:r>
              <a:rPr lang="fr-FR"/>
              <a:t> qui doit être présent dans les données de configurations des répertoires de stockage</a:t>
            </a:r>
            <a:r>
              <a:rPr lang="fr-FR" baseline="30000"/>
              <a:t>1</a:t>
            </a:r>
          </a:p>
          <a:p>
            <a:pPr lvl="0"/>
            <a:endParaRPr lang="fr-FR"/>
          </a:p>
          <a:p>
            <a:pPr lvl="0"/>
            <a:r>
              <a:rPr lang="fr-FR"/>
              <a:t>L’outil </a:t>
            </a:r>
            <a:r>
              <a:rPr lang="fr-FR" i="1"/>
              <a:t>kafka-storage.sh </a:t>
            </a:r>
            <a:r>
              <a:rPr lang="fr-FR"/>
              <a:t> permet de générer un ID aléatoire :</a:t>
            </a:r>
          </a:p>
          <a:p>
            <a:pPr lvl="0"/>
            <a:r>
              <a:rPr lang="fr-FR" b="1" i="1">
                <a:solidFill>
                  <a:srgbClr val="0D1F63"/>
                </a:solidFill>
              </a:rPr>
              <a:t>bin/kafka-storage.sh random-uuid</a:t>
            </a: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Formatting des répertoires de log</a:t>
            </a:r>
          </a:p>
        </p:txBody>
      </p:sp>
      <p:sp>
        <p:nvSpPr>
          <p:cNvPr id="3" name="Espace réservé du texte 2"/>
          <p:cNvSpPr txBox="1">
            <a:spLocks noGrp="1"/>
          </p:cNvSpPr>
          <p:nvPr>
            <p:ph type="body" idx="4294967295"/>
          </p:nvPr>
        </p:nvSpPr>
        <p:spPr/>
        <p:txBody>
          <a:bodyPr vert="horz">
            <a:normAutofit lnSpcReduction="10000"/>
          </a:bodyPr>
          <a:lstStyle/>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r>
              <a:rPr lang="fr-FR" dirty="0"/>
              <a:t>Les répertoires des logs doivent être </a:t>
            </a:r>
            <a:r>
              <a:rPr lang="fr-FR" i="1" dirty="0" err="1"/>
              <a:t>formattés</a:t>
            </a:r>
            <a:r>
              <a:rPr lang="fr-FR" dirty="0"/>
              <a:t>.</a:t>
            </a:r>
          </a:p>
          <a:p>
            <a:pPr marL="360000" lvl="1" indent="-285480" hangingPunct="0">
              <a:lnSpc>
                <a:spcPct val="96000"/>
              </a:lnSpc>
              <a:spcBef>
                <a:spcPts val="0"/>
              </a:spcBef>
              <a:spcAft>
                <a:spcPts val="1137"/>
              </a:spcAft>
              <a:buClr>
                <a:srgbClr val="000000"/>
              </a:buClr>
              <a:buSzPct val="100000"/>
              <a:buFont typeface="Times New Roman" pitchFamily="18"/>
              <a:buChar char="–"/>
              <a:tabLst>
                <a:tab pos="360000" algn="l"/>
                <a:tab pos="515520" algn="l"/>
                <a:tab pos="964800" algn="l"/>
                <a:tab pos="1414080" algn="l"/>
                <a:tab pos="1863360" algn="l"/>
                <a:tab pos="2312280" algn="l"/>
                <a:tab pos="2761560" algn="l"/>
                <a:tab pos="3210840" algn="l"/>
                <a:tab pos="3660120" algn="l"/>
                <a:tab pos="4109400" algn="l"/>
                <a:tab pos="4558680" algn="l"/>
                <a:tab pos="5007960" algn="l"/>
                <a:tab pos="5457240" algn="l"/>
                <a:tab pos="5906520" algn="l"/>
                <a:tab pos="6355800" algn="l"/>
                <a:tab pos="6805079" algn="l"/>
                <a:tab pos="7254360" algn="l"/>
                <a:tab pos="7703640" algn="l"/>
                <a:tab pos="8152920" algn="l"/>
                <a:tab pos="8602200" algn="l"/>
                <a:tab pos="9051480" algn="l"/>
              </a:tabLst>
            </a:pPr>
            <a:r>
              <a:rPr lang="fr-FR" sz="2800" dirty="0">
                <a:solidFill>
                  <a:srgbClr val="000000"/>
                </a:solidFill>
                <a:latin typeface="Tahoma" pitchFamily="34"/>
                <a:cs typeface="Lucida Sans Unicode" pitchFamily="34"/>
              </a:rPr>
              <a:t>Le </a:t>
            </a:r>
            <a:r>
              <a:rPr lang="fr-FR" sz="2800" dirty="0" err="1">
                <a:solidFill>
                  <a:srgbClr val="000000"/>
                </a:solidFill>
                <a:latin typeface="Tahoma" pitchFamily="34"/>
                <a:cs typeface="Lucida Sans Unicode" pitchFamily="34"/>
              </a:rPr>
              <a:t>formatting</a:t>
            </a:r>
            <a:r>
              <a:rPr lang="fr-FR" sz="2800" dirty="0">
                <a:solidFill>
                  <a:srgbClr val="000000"/>
                </a:solidFill>
                <a:latin typeface="Tahoma" pitchFamily="34"/>
                <a:cs typeface="Lucida Sans Unicode" pitchFamily="34"/>
              </a:rPr>
              <a:t> consiste à créer </a:t>
            </a:r>
            <a:r>
              <a:rPr lang="fr-FR" sz="2800" dirty="0" smtClean="0">
                <a:solidFill>
                  <a:srgbClr val="000000"/>
                </a:solidFill>
                <a:latin typeface="Tahoma" pitchFamily="34"/>
                <a:cs typeface="Lucida Sans Unicode" pitchFamily="34"/>
              </a:rPr>
              <a:t>le </a:t>
            </a:r>
            <a:r>
              <a:rPr lang="fr-FR" sz="2800" dirty="0">
                <a:solidFill>
                  <a:srgbClr val="000000"/>
                </a:solidFill>
                <a:latin typeface="Tahoma" pitchFamily="34"/>
                <a:cs typeface="Lucida Sans Unicode" pitchFamily="34"/>
              </a:rPr>
              <a:t>fichier </a:t>
            </a:r>
            <a:r>
              <a:rPr lang="fr-FR" sz="2800" b="1" i="1" dirty="0" err="1" smtClean="0">
                <a:solidFill>
                  <a:srgbClr val="0D1F63"/>
                </a:solidFill>
                <a:latin typeface="Tahoma" pitchFamily="34"/>
                <a:cs typeface="Lucida Sans Unicode" pitchFamily="34"/>
              </a:rPr>
              <a:t>meta.properties</a:t>
            </a:r>
            <a:r>
              <a:rPr lang="fr-FR" sz="2800" b="1" i="1" dirty="0" smtClean="0">
                <a:solidFill>
                  <a:srgbClr val="0D1F63"/>
                </a:solidFill>
                <a:latin typeface="Tahoma" pitchFamily="34"/>
                <a:cs typeface="Lucida Sans Unicode" pitchFamily="34"/>
              </a:rPr>
              <a:t> </a:t>
            </a:r>
            <a:r>
              <a:rPr lang="fr-FR" sz="2800" dirty="0" smtClean="0">
                <a:solidFill>
                  <a:srgbClr val="000000"/>
                </a:solidFill>
                <a:latin typeface="Tahoma" pitchFamily="34"/>
                <a:cs typeface="Lucida Sans Unicode" pitchFamily="34"/>
              </a:rPr>
              <a:t>contenant les identifiants cluster et </a:t>
            </a:r>
            <a:r>
              <a:rPr lang="fr-FR" sz="2800" dirty="0" err="1" smtClean="0">
                <a:solidFill>
                  <a:srgbClr val="000000"/>
                </a:solidFill>
                <a:latin typeface="Tahoma" pitchFamily="34"/>
                <a:cs typeface="Lucida Sans Unicode" pitchFamily="34"/>
              </a:rPr>
              <a:t>noeud</a:t>
            </a:r>
            <a:r>
              <a:rPr lang="fr-FR" sz="2800" dirty="0" smtClean="0">
                <a:solidFill>
                  <a:srgbClr val="000000"/>
                </a:solidFill>
                <a:latin typeface="Tahoma" pitchFamily="34"/>
                <a:cs typeface="Lucida Sans Unicode" pitchFamily="34"/>
              </a:rPr>
              <a:t>:</a:t>
            </a:r>
            <a:endParaRPr lang="fr-FR" sz="2800" dirty="0">
              <a:solidFill>
                <a:srgbClr val="000000"/>
              </a:solidFill>
              <a:latin typeface="Tahoma" pitchFamily="34"/>
              <a:cs typeface="Lucida Sans Unicode" pitchFamily="34"/>
            </a:endParaRPr>
          </a:p>
          <a:p>
            <a:pPr lvl="0"/>
            <a:r>
              <a:rPr lang="fr-FR" dirty="0" smtClean="0"/>
              <a:t>L’outil </a:t>
            </a:r>
            <a:r>
              <a:rPr lang="fr-FR" dirty="0" err="1" smtClean="0"/>
              <a:t>kafka-storage</a:t>
            </a:r>
            <a:r>
              <a:rPr lang="fr-FR" dirty="0" smtClean="0"/>
              <a:t> permet de </a:t>
            </a:r>
            <a:r>
              <a:rPr lang="fr-FR" dirty="0" err="1" smtClean="0"/>
              <a:t>formatter</a:t>
            </a:r>
            <a:r>
              <a:rPr lang="fr-FR" dirty="0" smtClean="0"/>
              <a:t> à partir du fichier de configuration du </a:t>
            </a:r>
            <a:r>
              <a:rPr lang="fr-FR" dirty="0" err="1" smtClean="0"/>
              <a:t>noeud</a:t>
            </a:r>
            <a:r>
              <a:rPr lang="fr-FR" dirty="0"/>
              <a:t> :</a:t>
            </a:r>
            <a:r>
              <a:rPr lang="fr-FR" i="1" dirty="0"/>
              <a:t/>
            </a:r>
            <a:br>
              <a:rPr lang="fr-FR" i="1" dirty="0"/>
            </a:br>
            <a:r>
              <a:rPr lang="fr-FR" b="1" i="1" dirty="0">
                <a:solidFill>
                  <a:srgbClr val="0D1F63"/>
                </a:solidFill>
              </a:rPr>
              <a:t>bin/kafka-storage.sh format -t &lt;</a:t>
            </a:r>
            <a:r>
              <a:rPr lang="fr-FR" b="1" i="1" dirty="0" err="1">
                <a:solidFill>
                  <a:srgbClr val="0D1F63"/>
                </a:solidFill>
              </a:rPr>
              <a:t>cluster_id</a:t>
            </a:r>
            <a:r>
              <a:rPr lang="fr-FR" b="1" i="1" dirty="0">
                <a:solidFill>
                  <a:srgbClr val="0D1F63"/>
                </a:solidFill>
              </a:rPr>
              <a:t>&gt; -c </a:t>
            </a:r>
            <a:r>
              <a:rPr lang="fr-FR" b="1" i="1" dirty="0" err="1">
                <a:solidFill>
                  <a:srgbClr val="0D1F63"/>
                </a:solidFill>
              </a:rPr>
              <a:t>server.properties</a:t>
            </a:r>
            <a:endParaRPr lang="fr-FR" b="1" i="1" dirty="0">
              <a:solidFill>
                <a:srgbClr val="0D1F63"/>
              </a:solidFill>
            </a:endParaRPr>
          </a:p>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925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r>
              <a:rPr lang="fr-FR" dirty="0"/>
              <a:t>Au départ, un message broker gérant une file de messages</a:t>
            </a:r>
          </a:p>
          <a:p>
            <a:pPr lvl="0"/>
            <a:r>
              <a:rPr lang="fr-FR" dirty="0"/>
              <a:t>A évolué pour devenir une plate-forme de streaming d'événements temps-réel</a:t>
            </a:r>
          </a:p>
          <a:p>
            <a:pPr lvl="0"/>
            <a:r>
              <a:rPr lang="fr-FR" dirty="0"/>
              <a:t>Organisé en cluster, taillé pour le </a:t>
            </a:r>
            <a:r>
              <a:rPr lang="fr-FR" dirty="0" err="1"/>
              <a:t>BigData</a:t>
            </a:r>
            <a:r>
              <a:rPr lang="fr-FR" dirty="0"/>
              <a:t>, il est basé sur l’abstraction « d’un journal de commit distribué »</a:t>
            </a:r>
          </a:p>
          <a:p>
            <a:pPr lvl="0"/>
            <a:r>
              <a:rPr lang="fr-FR" dirty="0"/>
              <a:t>Maintenu 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70000" lnSpcReduction="20000"/>
          </a:bodyPr>
          <a:lstStyle/>
          <a:p>
            <a:pPr lvl="0"/>
            <a:r>
              <a:rPr lang="fr-FR" dirty="0"/>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site ou dans le cloud</a:t>
            </a:r>
          </a:p>
          <a:p>
            <a:pPr lvl="0"/>
            <a:r>
              <a:rPr lang="fr-FR" dirty="0"/>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Binaire chez Apache.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OS recommandé Linux + pré-installation de Java (Support de Java 17 pour 3.1.0)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Images docker  ou packages </a:t>
            </a:r>
            <a:r>
              <a:rPr lang="fr-FR" sz="3200" dirty="0" err="1">
                <a:solidFill>
                  <a:srgbClr val="000000"/>
                </a:solidFill>
                <a:latin typeface="Tahoma" pitchFamily="34"/>
                <a:cs typeface="Lucida Sans Unicode" pitchFamily="34"/>
              </a:rPr>
              <a:t>Helm</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(Apache depuis peu, </a:t>
            </a:r>
            <a:r>
              <a:rPr lang="fr-FR" sz="3200" dirty="0" err="1" smtClean="0">
                <a:solidFill>
                  <a:srgbClr val="000000"/>
                </a:solidFill>
                <a:latin typeface="Tahoma" pitchFamily="34"/>
                <a:cs typeface="Lucida Sans Unicode" pitchFamily="34"/>
              </a:rPr>
              <a:t>Bitnami</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Confluent Platform (Téléchargement ou cloud)</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Téléchargement, puis</a:t>
            </a:r>
          </a:p>
          <a:p>
            <a:pPr lvl="0">
              <a:lnSpc>
                <a:spcPct val="100000"/>
              </a:lnSpc>
              <a:spcAft>
                <a:spcPts val="283"/>
              </a:spcAft>
            </a:pPr>
            <a:r>
              <a:rPr lang="fr-FR" sz="2000">
                <a:latin typeface="Courier new" pitchFamily="49"/>
              </a:rPr>
              <a:t># tar -zxf kafka_&lt;version&gt;.tgz</a:t>
            </a:r>
          </a:p>
          <a:p>
            <a:pPr lvl="0">
              <a:lnSpc>
                <a:spcPct val="100000"/>
              </a:lnSpc>
              <a:spcAft>
                <a:spcPts val="283"/>
              </a:spcAft>
            </a:pPr>
            <a:r>
              <a:rPr lang="fr-FR" sz="2000">
                <a:latin typeface="Courier new" pitchFamily="49"/>
              </a:rPr>
              <a:t># mv kafka_&lt;version&gt; /usr/local/kafka</a:t>
            </a:r>
          </a:p>
          <a:p>
            <a:pPr lvl="0">
              <a:lnSpc>
                <a:spcPct val="100000"/>
              </a:lnSpc>
              <a:spcAft>
                <a:spcPts val="283"/>
              </a:spcAft>
            </a:pPr>
            <a:r>
              <a:rPr lang="fr-FR" sz="2000">
                <a:latin typeface="Courier new" pitchFamily="49"/>
              </a:rPr>
              <a:t># mkdir /tmp/kafka-logs</a:t>
            </a:r>
          </a:p>
          <a:p>
            <a:pPr lvl="0">
              <a:lnSpc>
                <a:spcPct val="100000"/>
              </a:lnSpc>
              <a:spcAft>
                <a:spcPts val="283"/>
              </a:spcAft>
            </a:pPr>
            <a:r>
              <a:rPr lang="fr-FR" sz="2000">
                <a:latin typeface="Courier new" pitchFamily="49"/>
              </a:rPr>
              <a:t># export JAVA_HOME=/usr/java/jdk17</a:t>
            </a:r>
          </a:p>
          <a:p>
            <a:pPr lvl="0">
              <a:lnSpc>
                <a:spcPct val="100000"/>
              </a:lnSpc>
              <a:spcAft>
                <a:spcPts val="283"/>
              </a:spcAft>
            </a:pPr>
            <a:r>
              <a:rPr lang="fr-FR" sz="2000">
                <a:latin typeface="Courier new" pitchFamily="49"/>
              </a:rPr>
              <a:t># cd /usr/local/kafka/bin</a:t>
            </a:r>
          </a:p>
          <a:p>
            <a:pPr lvl="0">
              <a:lnSpc>
                <a:spcPct val="100000"/>
              </a:lnSpc>
              <a:spcAft>
                <a:spcPts val="283"/>
              </a:spcAft>
            </a:pPr>
            <a:r>
              <a:rPr lang="fr-FR" sz="2000">
                <a:latin typeface="Courier new" pitchFamily="49"/>
              </a:rPr>
              <a:t># </a:t>
            </a:r>
            <a:r>
              <a:rPr lang="fr-FR" sz="2000" b="1">
                <a:solidFill>
                  <a:srgbClr val="000099"/>
                </a:solidFill>
                <a:latin typeface="Courier new" pitchFamily="49"/>
              </a:rPr>
              <a:t>./kafka-server-start.sh -daemon ../config/server.properties</a:t>
            </a:r>
          </a:p>
          <a:p>
            <a:pPr lvl="0">
              <a:lnSpc>
                <a:spcPct val="100000"/>
              </a:lnSpc>
              <a:spcAft>
                <a:spcPts val="283"/>
              </a:spcAft>
            </a:pPr>
            <a:r>
              <a:rPr lang="fr-FR" sz="2000">
                <a:latin typeface="Courier new" pitchFamily="49"/>
              </a:rPr>
              <a:t>#</a:t>
            </a:r>
          </a:p>
          <a:p>
            <a:pPr lvl="0"/>
            <a:endParaRPr lang="fr-FR"/>
          </a:p>
          <a:p>
            <a:pPr lvl="0"/>
            <a:r>
              <a:rPr lang="fr-FR"/>
              <a:t>Les</a:t>
            </a:r>
            <a:r>
              <a:rPr lang="fr-FR" sz="2000">
                <a:latin typeface="Courier new" pitchFamily="49"/>
              </a:rPr>
              <a:t> </a:t>
            </a:r>
            <a:r>
              <a:rPr lang="fr-FR"/>
              <a:t>propriétés de configuration définies dans </a:t>
            </a:r>
            <a:r>
              <a:rPr lang="fr-FR" b="1" i="1">
                <a:solidFill>
                  <a:srgbClr val="0D1F63"/>
                </a:solidFill>
              </a:rPr>
              <a:t>server.properties</a:t>
            </a:r>
            <a:r>
              <a:rPr lang="fr-FR"/>
              <a:t> peuvent être surchargées en ligne de commande par l’option </a:t>
            </a:r>
            <a:r>
              <a:rPr lang="fr-FR" i="1"/>
              <a:t>--override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850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Variables </a:t>
            </a:r>
            <a:r>
              <a:rPr lang="fr-FR" dirty="0"/>
              <a:t>d’environnement pour configurer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BITNAMI_DEBUG, ALLOW_PLAINTEXT_LISTENER,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Variables </a:t>
            </a:r>
            <a:r>
              <a:rPr lang="fr-FR" sz="3200" dirty="0">
                <a:solidFill>
                  <a:srgbClr val="000000"/>
                </a:solidFill>
                <a:latin typeface="Tahoma" pitchFamily="34"/>
                <a:cs typeface="Lucida Sans Unicode" pitchFamily="34"/>
              </a:rPr>
              <a:t>d’environnement </a:t>
            </a:r>
            <a:r>
              <a:rPr lang="fr-FR" sz="3200" dirty="0" smtClean="0">
                <a:solidFill>
                  <a:srgbClr val="000000"/>
                </a:solidFill>
                <a:latin typeface="Tahoma" pitchFamily="34"/>
                <a:cs typeface="Lucida Sans Unicode" pitchFamily="34"/>
              </a:rPr>
              <a:t>Kafka préfixée </a:t>
            </a:r>
            <a:r>
              <a:rPr lang="fr-FR" sz="3200" dirty="0">
                <a:solidFill>
                  <a:srgbClr val="000000"/>
                </a:solidFill>
                <a:latin typeface="Tahoma" pitchFamily="34"/>
                <a:cs typeface="Lucida Sans Unicode" pitchFamily="34"/>
              </a:rPr>
              <a:t>par </a:t>
            </a:r>
            <a:r>
              <a:rPr lang="fr-FR" sz="3200" i="1" dirty="0">
                <a:solidFill>
                  <a:srgbClr val="000000"/>
                </a:solidFill>
                <a:latin typeface="Tahoma" pitchFamily="34"/>
                <a:cs typeface="Lucida Sans Unicode" pitchFamily="34"/>
              </a:rPr>
              <a:t>KAFKA_CFG_</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KAFKA_CFG_AUTO_CREATE_TOPICS_ENABLE</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321319"/>
            <a:ext cx="8459640" cy="4384800"/>
          </a:xfrm>
        </p:spPr>
        <p:txBody>
          <a:bodyPr vert="horz">
            <a:normAutofit fontScale="77500" lnSpcReduction="20000"/>
          </a:bodyPr>
          <a:lstStyle/>
          <a:p>
            <a:pPr lvl="0"/>
            <a:r>
              <a:rPr lang="fr-FR" b="1" i="1">
                <a:solidFill>
                  <a:srgbClr val="000099"/>
                </a:solidFill>
              </a:rPr>
              <a:t>Bitnami</a:t>
            </a:r>
            <a:r>
              <a:rPr lang="fr-FR"/>
              <a:t> propose des packages Helm pour déployer vers Kubernetes ou des clouds</a:t>
            </a:r>
          </a:p>
          <a:p>
            <a:pPr lvl="0"/>
            <a:r>
              <a:rPr lang="fr-FR" sz="2400">
                <a:latin typeface="Courier New" pitchFamily="49"/>
              </a:rPr>
              <a:t>helm install my-release oci://registry-1.docker.io/bitnamicharts/kafka</a:t>
            </a:r>
          </a:p>
          <a:p>
            <a:pPr lvl="0"/>
            <a:r>
              <a:rPr lang="fr-FR"/>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replicaCount </a:t>
            </a:r>
            <a:r>
              <a:rPr lang="fr-FR" sz="320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config </a:t>
            </a:r>
            <a:r>
              <a:rPr lang="fr-FR" sz="320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existingConfigmap </a:t>
            </a:r>
            <a:r>
              <a:rPr lang="fr-FR" sz="3200">
                <a:solidFill>
                  <a:srgbClr val="000000"/>
                </a:solidFill>
                <a:latin typeface="Tahoma" pitchFamily="34"/>
                <a:cs typeface="Lucida Sans Unicode" pitchFamily="34"/>
              </a:rPr>
              <a:t>: Pour utiliser les ConfigMap</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b="1" i="1">
                <a:solidFill>
                  <a:srgbClr val="000099"/>
                </a:solidFill>
              </a:rPr>
              <a:t>Strimzi</a:t>
            </a:r>
            <a:r>
              <a:rPr lang="fr-FR"/>
              <a:t> est également une solution simple pour déployer Kafka dans Kubernetes.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a:t>
            </a:r>
            <a:r>
              <a:rPr lang="fr-FR" dirty="0" smtClean="0"/>
              <a:t>propriété </a:t>
            </a:r>
            <a:r>
              <a:rPr lang="fr-FR" dirty="0"/>
              <a:t>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a:t>
            </a:r>
            <a:r>
              <a:rPr lang="fr-FR" dirty="0" smtClean="0">
                <a:latin typeface="Courier New" panose="02070309020205020404" pitchFamily="49" charset="0"/>
                <a:cs typeface="Courier New" panose="02070309020205020404" pitchFamily="49" charset="0"/>
              </a:rPr>
              <a:t>dont la valeur est de type </a:t>
            </a:r>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et 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1600" dirty="0" smtClean="0">
                <a:solidFill>
                  <a:srgbClr val="00B050"/>
                </a:solidFill>
                <a:latin typeface="Courier new" pitchFamily="49"/>
              </a:rPr>
              <a:t>// Produce sans call-back, </a:t>
            </a:r>
            <a:r>
              <a:rPr lang="en-US" sz="1600" dirty="0" err="1" smtClean="0">
                <a:solidFill>
                  <a:srgbClr val="00B050"/>
                </a:solidFill>
                <a:latin typeface="Courier new" pitchFamily="49"/>
              </a:rPr>
              <a:t>i.e</a:t>
            </a:r>
            <a:r>
              <a:rPr lang="en-US" sz="1600" dirty="0" smtClean="0">
                <a:solidFill>
                  <a:srgbClr val="00B050"/>
                </a:solidFill>
                <a:latin typeface="Courier new" pitchFamily="49"/>
              </a:rPr>
              <a:t> Fire </a:t>
            </a:r>
            <a:r>
              <a:rPr lang="en-US" sz="1600" dirty="0" err="1" smtClean="0">
                <a:solidFill>
                  <a:srgbClr val="00B050"/>
                </a:solidFill>
                <a:latin typeface="Courier new" pitchFamily="49"/>
              </a:rPr>
              <a:t>aand</a:t>
            </a:r>
            <a:r>
              <a:rPr lang="en-US" sz="1600" dirty="0" smtClean="0">
                <a:solidFill>
                  <a:srgbClr val="00B050"/>
                </a:solidFill>
                <a:latin typeface="Courier new" pitchFamily="49"/>
              </a:rPr>
              <a:t> Forget</a:t>
            </a:r>
            <a:r>
              <a:rPr lang="en-US" sz="2200" dirty="0" smtClean="0">
                <a:latin typeface="Courier new" pitchFamily="49"/>
              </a:rPr>
              <a:t/>
            </a:r>
            <a:br>
              <a:rPr lang="en-US" sz="2200" dirty="0" smtClean="0">
                <a:latin typeface="Courier new" pitchFamily="49"/>
              </a:rPr>
            </a:br>
            <a:r>
              <a:rPr lang="en-US" sz="2200" dirty="0" smtClean="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10000"/>
          </a:bodyPr>
          <a:lstStyle/>
          <a:p>
            <a:pPr lvl="0"/>
            <a:r>
              <a:rPr lang="fr-FR" i="1" dirty="0" smtClean="0"/>
              <a:t>La librairie Kafka</a:t>
            </a:r>
            <a:r>
              <a:rPr lang="fr-FR" dirty="0" smtClean="0"/>
              <a:t> </a:t>
            </a:r>
            <a:r>
              <a:rPr lang="fr-FR" dirty="0"/>
              <a:t>inclut </a:t>
            </a:r>
            <a:r>
              <a:rPr lang="fr-FR" dirty="0" smtClean="0"/>
              <a:t>des (dé)</a:t>
            </a:r>
            <a:r>
              <a:rPr lang="fr-FR" dirty="0" err="1" smtClean="0"/>
              <a:t>sérialiseurs</a:t>
            </a:r>
            <a:r>
              <a:rPr lang="fr-FR" dirty="0" smtClean="0"/>
              <a:t> pour les types primitifs </a:t>
            </a:r>
            <a:r>
              <a:rPr lang="fr-FR" i="1" dirty="0" smtClean="0"/>
              <a:t>string</a:t>
            </a:r>
            <a:r>
              <a:rPr lang="fr-FR" dirty="0" smtClean="0"/>
              <a:t>, </a:t>
            </a:r>
            <a:r>
              <a:rPr lang="fr-FR" i="1"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a:t>
            </a:r>
            <a:r>
              <a:rPr lang="fr-FR" dirty="0" smtClean="0"/>
              <a:t>messages </a:t>
            </a:r>
            <a:r>
              <a:rPr lang="fr-FR" dirty="0"/>
              <a:t>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(new </a:t>
            </a:r>
            <a:r>
              <a:rPr lang="en-US" dirty="0" err="1" smtClean="0">
                <a:latin typeface="Courier New" panose="02070309020205020404" pitchFamily="49" charset="0"/>
                <a:cs typeface="Courier New" panose="02070309020205020404" pitchFamily="49" charset="0"/>
              </a:rPr>
              <a:t>CustomSerializer</a:t>
            </a:r>
            <a:r>
              <a:rPr lang="en-US" dirty="0" smtClean="0">
                <a:latin typeface="Courier New" panose="02070309020205020404" pitchFamily="49" charset="0"/>
                <a:cs typeface="Courier New" panose="02070309020205020404" pitchFamily="49" charset="0"/>
              </a:rPr>
              <a:t>&lt;</a:t>
            </a:r>
            <a:r>
              <a:rPr lang="en-US" dirty="0" err="1" smtClean="0">
                <a:latin typeface="Courier New" panose="02070309020205020404" pitchFamily="49" charset="0"/>
                <a:cs typeface="Courier New" panose="02070309020205020404" pitchFamily="49" charset="0"/>
              </a:rPr>
              <a:t>CustomType</a:t>
            </a:r>
            <a:r>
              <a:rPr lang="en-US" dirty="0" smtClean="0">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batch.size</a:t>
            </a:r>
            <a:r>
              <a:rPr lang="fr-FR" sz="3200" dirty="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182F7C"/>
                </a:solidFill>
                <a:latin typeface="Tahoma" pitchFamily="34"/>
                <a:cs typeface="Lucida Sans Unicode" pitchFamily="34"/>
              </a:rPr>
              <a:t>linger.ms</a:t>
            </a:r>
            <a:r>
              <a:rPr lang="fr-FR" sz="3200" dirty="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buffer.memory</a:t>
            </a:r>
            <a:r>
              <a:rPr lang="fr-FR" sz="3200" dirty="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compression.type</a:t>
            </a:r>
            <a:r>
              <a:rPr lang="fr-FR" sz="3200" dirty="0">
                <a:solidFill>
                  <a:srgbClr val="000000"/>
                </a:solidFill>
                <a:latin typeface="Tahoma" pitchFamily="34"/>
                <a:cs typeface="Lucida Sans Unicode" pitchFamily="34"/>
              </a:rPr>
              <a:t> : Par défaut, les messages ne sont pas </a:t>
            </a:r>
            <a:r>
              <a:rPr lang="fr-FR" sz="3200" dirty="0" smtClean="0">
                <a:solidFill>
                  <a:srgbClr val="000000"/>
                </a:solidFill>
                <a:latin typeface="Tahoma" pitchFamily="34"/>
                <a:cs typeface="Lucida Sans Unicode" pitchFamily="34"/>
              </a:rPr>
              <a:t>compressés. Valeurs </a:t>
            </a:r>
            <a:r>
              <a:rPr lang="fr-FR" sz="3200" dirty="0">
                <a:solidFill>
                  <a:srgbClr val="000000"/>
                </a:solidFill>
                <a:latin typeface="Tahoma" pitchFamily="34"/>
                <a:cs typeface="Lucida Sans Unicode" pitchFamily="34"/>
              </a:rPr>
              <a:t>possibles : </a:t>
            </a:r>
            <a:r>
              <a:rPr lang="fr-FR" sz="3200" i="1" dirty="0" err="1">
                <a:solidFill>
                  <a:srgbClr val="000000"/>
                </a:solidFill>
                <a:latin typeface="Tahoma" pitchFamily="34"/>
                <a:cs typeface="Lucida Sans Unicode" pitchFamily="34"/>
              </a:rPr>
              <a:t>snappy</a:t>
            </a:r>
            <a:r>
              <a:rPr lang="fr-FR" sz="3200" dirty="0">
                <a:solidFill>
                  <a:srgbClr val="000000"/>
                </a:solidFill>
                <a:latin typeface="Tahoma" pitchFamily="34"/>
                <a:cs typeface="Lucida Sans Unicode" pitchFamily="34"/>
              </a:rPr>
              <a:t> , </a:t>
            </a:r>
            <a:r>
              <a:rPr lang="fr-FR" sz="3200" i="1" dirty="0" err="1">
                <a:solidFill>
                  <a:srgbClr val="000000"/>
                </a:solidFill>
                <a:latin typeface="Tahoma" pitchFamily="34"/>
                <a:cs typeface="Lucida Sans Unicode" pitchFamily="34"/>
              </a:rPr>
              <a:t>gzip</a:t>
            </a:r>
            <a:r>
              <a:rPr lang="fr-FR" sz="3200" dirty="0">
                <a:solidFill>
                  <a:srgbClr val="000000"/>
                </a:solidFill>
                <a:latin typeface="Tahoma" pitchFamily="34"/>
                <a:cs typeface="Lucida Sans Unicode" pitchFamily="34"/>
              </a:rPr>
              <a:t> , ou </a:t>
            </a:r>
            <a:r>
              <a:rPr lang="fr-FR" sz="3200" i="1" dirty="0" smtClean="0">
                <a:solidFill>
                  <a:srgbClr val="000000"/>
                </a:solidFill>
                <a:latin typeface="Tahoma" pitchFamily="34"/>
                <a:cs typeface="Lucida Sans Unicode" pitchFamily="34"/>
              </a:rPr>
              <a:t>lz4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request.timeout.ms</a:t>
            </a:r>
            <a:r>
              <a:rPr lang="fr-FR" sz="2800" dirty="0">
                <a:solidFill>
                  <a:srgbClr val="000000"/>
                </a:solidFill>
                <a:latin typeface="Tahoma" pitchFamily="34"/>
                <a:cs typeface="Lucida Sans Unicode" pitchFamily="34"/>
              </a:rPr>
              <a:t>, </a:t>
            </a:r>
            <a:r>
              <a:rPr lang="fr-FR" sz="3200" b="1" i="1" dirty="0">
                <a:solidFill>
                  <a:srgbClr val="182F7C"/>
                </a:solidFill>
                <a:latin typeface="Tahoma" pitchFamily="34"/>
                <a:cs typeface="Lucida Sans Unicode" pitchFamily="34"/>
              </a:rPr>
              <a:t>metadata.fetch.timeout.ms</a:t>
            </a:r>
            <a:r>
              <a:rPr lang="fr-FR" sz="2800" dirty="0">
                <a:solidFill>
                  <a:srgbClr val="000000"/>
                </a:solidFill>
                <a:latin typeface="Tahoma" pitchFamily="34"/>
                <a:cs typeface="Lucida Sans Unicode" pitchFamily="34"/>
              </a:rPr>
              <a:t> et </a:t>
            </a:r>
            <a:r>
              <a:rPr lang="fr-FR" sz="3200" b="1" i="1" dirty="0">
                <a:solidFill>
                  <a:srgbClr val="182F7C"/>
                </a:solidFill>
                <a:latin typeface="Tahoma" pitchFamily="34"/>
                <a:cs typeface="Lucida Sans Unicode" pitchFamily="34"/>
              </a:rPr>
              <a:t>timeout.ms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Timeouts pour la réception d’une réponse à un message, pour obtenir des </a:t>
            </a:r>
            <a:r>
              <a:rPr lang="fr-FR" sz="3200" dirty="0" err="1">
                <a:solidFill>
                  <a:srgbClr val="000000"/>
                </a:solidFill>
                <a:latin typeface="Tahoma" pitchFamily="34"/>
                <a:cs typeface="Lucida Sans Unicode" pitchFamily="34"/>
              </a:rPr>
              <a:t>méta-données</a:t>
            </a:r>
            <a:r>
              <a:rPr lang="fr-FR" sz="3200" dirty="0">
                <a:solidFill>
                  <a:srgbClr val="000000"/>
                </a:solidFill>
                <a:latin typeface="Tahoma" pitchFamily="34"/>
                <a:cs typeface="Lucida Sans Unicode" pitchFamily="34"/>
              </a:rPr>
              <a:t> (leader, etc..) pour obtenir le </a:t>
            </a:r>
            <a:r>
              <a:rPr lang="fr-FR" sz="3200" dirty="0" err="1">
                <a:solidFill>
                  <a:srgbClr val="000000"/>
                </a:solidFill>
                <a:latin typeface="Tahoma" pitchFamily="34"/>
                <a:cs typeface="Lucida Sans Unicode" pitchFamily="34"/>
              </a:rPr>
              <a:t>ack</a:t>
            </a:r>
            <a:r>
              <a:rPr lang="fr-FR" sz="3200" dirty="0">
                <a:solidFill>
                  <a:srgbClr val="000000"/>
                </a:solidFill>
                <a:latin typeface="Tahoma" pitchFamily="34"/>
                <a:cs typeface="Lucida Sans Unicode" pitchFamily="34"/>
              </a:rPr>
              <a:t> des </a:t>
            </a:r>
            <a:r>
              <a:rPr lang="fr-FR" sz="3200" dirty="0" smtClean="0">
                <a:solidFill>
                  <a:srgbClr val="000000"/>
                </a:solidFill>
                <a:latin typeface="Tahoma" pitchFamily="34"/>
                <a:cs typeface="Lucida Sans Unicode" pitchFamily="34"/>
              </a:rPr>
              <a:t>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max.block.ms</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Temps maximum d’attente pour la méthode </a:t>
            </a:r>
            <a:r>
              <a:rPr lang="fr-FR" sz="3200" i="1" dirty="0" err="1">
                <a:solidFill>
                  <a:srgbClr val="000000"/>
                </a:solidFill>
                <a:latin typeface="Tahoma" pitchFamily="34"/>
                <a:cs typeface="Lucida Sans Unicode" pitchFamily="34"/>
              </a:rPr>
              <a:t>send</a:t>
            </a:r>
            <a:r>
              <a:rPr lang="fr-FR" sz="3200" i="1" dirty="0" smtClean="0">
                <a:solidFill>
                  <a:srgbClr val="000000"/>
                </a:solidFill>
                <a:latin typeface="Tahoma" pitchFamily="34"/>
                <a:cs typeface="Lucida Sans Unicode" pitchFamily="34"/>
              </a:rPr>
              <a:t>()</a:t>
            </a:r>
            <a:r>
              <a:rPr lang="fr-FR" sz="3200" dirty="0" smtClean="0">
                <a:solidFill>
                  <a:srgbClr val="000000"/>
                </a:solidFill>
                <a:latin typeface="Tahoma" pitchFamily="34"/>
                <a:cs typeface="Lucida Sans Unicode" pitchFamily="34"/>
              </a:rPr>
              <a:t> dans </a:t>
            </a:r>
            <a:r>
              <a:rPr lang="fr-FR" sz="3200" dirty="0">
                <a:solidFill>
                  <a:srgbClr val="000000"/>
                </a:solidFill>
                <a:latin typeface="Tahoma" pitchFamily="34"/>
                <a:cs typeface="Lucida Sans Unicode" pitchFamily="34"/>
              </a:rPr>
              <a:t>le cas ou le buffer est </a:t>
            </a:r>
            <a:r>
              <a:rPr lang="fr-FR" sz="3200" dirty="0" smtClean="0">
                <a:solidFill>
                  <a:srgbClr val="000000"/>
                </a:solidFill>
                <a:latin typeface="Tahoma" pitchFamily="34"/>
                <a:cs typeface="Lucida Sans Unicode" pitchFamily="34"/>
              </a:rPr>
              <a:t>rempli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max.request.size</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Taille max d’un </a:t>
            </a:r>
            <a:r>
              <a:rPr lang="fr-FR" sz="3200" dirty="0" smtClean="0">
                <a:solidFill>
                  <a:srgbClr val="000000"/>
                </a:solidFill>
                <a:latin typeface="Tahoma" pitchFamily="34"/>
                <a:cs typeface="Lucida Sans Unicode" pitchFamily="34"/>
              </a:rPr>
              <a:t>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receive.buffer.bytes</a:t>
            </a:r>
            <a:r>
              <a:rPr lang="fr-FR" sz="3200" i="1" dirty="0" smtClean="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et </a:t>
            </a:r>
            <a:r>
              <a:rPr lang="fr-FR" sz="3200" b="1" i="1" dirty="0" err="1">
                <a:solidFill>
                  <a:srgbClr val="182F7C"/>
                </a:solidFill>
                <a:latin typeface="Tahoma" pitchFamily="34"/>
                <a:cs typeface="Lucida Sans Unicode" pitchFamily="34"/>
              </a:rPr>
              <a:t>send.buffer.bytes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d’Apache Kafka</a:t>
            </a:r>
          </a:p>
          <a:p>
            <a:pPr lvl="0"/>
            <a:r>
              <a:rPr lang="fr-FR" dirty="0"/>
              <a:t>Plate-forme </a:t>
            </a:r>
            <a:r>
              <a:rPr lang="fr-FR" i="1" dirty="0"/>
              <a:t>Confluent</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Lors de l’ajout d’un nouveau consommateur, celui-ci peut se faire affecter une partition consommée précédemment par un autre consommateur du groupe.</a:t>
            </a:r>
          </a:p>
          <a:p>
            <a:pPr lvl="0"/>
            <a:r>
              <a:rPr lang="fr-FR"/>
              <a:t>Lors de l’arrêt d’un consommateur, la partition qui lui était assignée est réaffectée à un autre consommateur</a:t>
            </a:r>
          </a:p>
          <a:p>
            <a:pPr lvl="0"/>
            <a:r>
              <a:rPr lang="fr-FR"/>
              <a:t>Cette répartition dynamique offre la scalabilité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00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idem</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106594</TotalTime>
  <Words>9881</Words>
  <Application>Microsoft Office PowerPoint</Application>
  <PresentationFormat>Personnalisé</PresentationFormat>
  <Paragraphs>2127</Paragraphs>
  <Slides>272</Slides>
  <Notes>272</Notes>
  <HiddenSlides>2</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272</vt:i4>
      </vt:variant>
    </vt:vector>
  </HeadingPairs>
  <TitlesOfParts>
    <vt:vector size="289"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Wingdings</vt:lpstr>
      <vt:lpstr>Standard</vt:lpstr>
      <vt:lpstr>Titre1</vt:lpstr>
      <vt:lpstr>Présentation PowerPoint</vt:lpstr>
      <vt:lpstr>Messagerie distribuée avec Apache Kafka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vt:lpstr>
      <vt:lpstr>Formatting des répertoires de log</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 (Java)</vt:lpstr>
      <vt:lpstr>APIs</vt:lpstr>
      <vt:lpstr>Introduction</vt:lpstr>
      <vt:lpstr>Apache Avro</vt:lpstr>
      <vt:lpstr>Schéma Avro</vt:lpstr>
      <vt:lpstr>Utilisation du schéma</vt:lpstr>
      <vt:lpstr>Schema Registry</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(Java)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  Streamprocessor</vt:lpstr>
      <vt:lpstr>Garanties Kafka</vt:lpstr>
      <vt:lpstr>Configuration pour favoriser le débit</vt:lpstr>
      <vt:lpstr>Configuration pour favoriser la latence</vt:lpstr>
      <vt:lpstr>Configuration pour la durabilité</vt:lpstr>
      <vt:lpstr>KafkaStream</vt:lpstr>
      <vt:lpstr>Kafka Streams</vt:lpstr>
      <vt:lpstr>Apports de KafkaStream</vt:lpstr>
      <vt:lpstr>Définitions</vt:lpstr>
      <vt:lpstr>Application KafkaStream</vt:lpstr>
      <vt:lpstr>Topologie processeurs</vt:lpstr>
      <vt:lpstr>KStream et KTable</vt:lpstr>
      <vt:lpstr>Dualité KStream / KTable</vt:lpstr>
      <vt:lpstr>Corollaires</vt:lpstr>
      <vt:lpstr>KGlobalTable</vt:lpstr>
      <vt:lpstr>Agrégation</vt:lpstr>
      <vt:lpstr>State store</vt:lpstr>
      <vt:lpstr>Tâches et partitions</vt:lpstr>
      <vt:lpstr>Architecture et scalabilité</vt:lpstr>
      <vt:lpstr>Modèle de threads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Exemples</vt:lpstr>
      <vt:lpstr>KTable et requêtes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3845</cp:revision>
  <cp:lastPrinted>2024-09-02T15:23:02Z</cp:lastPrinted>
  <dcterms:modified xsi:type="dcterms:W3CDTF">2024-10-09T06:44:01Z</dcterms:modified>
</cp:coreProperties>
</file>